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notesSlides/notesSlide2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77" r:id="rId4"/>
  </p:sldMasterIdLst>
  <p:notesMasterIdLst>
    <p:notesMasterId r:id="rId37"/>
  </p:notesMasterIdLst>
  <p:handoutMasterIdLst>
    <p:handoutMasterId r:id="rId38"/>
  </p:handoutMasterIdLst>
  <p:sldIdLst>
    <p:sldId id="504" r:id="rId5"/>
    <p:sldId id="507" r:id="rId6"/>
    <p:sldId id="2013" r:id="rId7"/>
    <p:sldId id="1982" r:id="rId8"/>
    <p:sldId id="527" r:id="rId9"/>
    <p:sldId id="548" r:id="rId10"/>
    <p:sldId id="1993" r:id="rId11"/>
    <p:sldId id="569" r:id="rId12"/>
    <p:sldId id="1989" r:id="rId13"/>
    <p:sldId id="2005" r:id="rId14"/>
    <p:sldId id="568" r:id="rId15"/>
    <p:sldId id="534" r:id="rId16"/>
    <p:sldId id="1997" r:id="rId17"/>
    <p:sldId id="535" r:id="rId18"/>
    <p:sldId id="1996" r:id="rId19"/>
    <p:sldId id="2004" r:id="rId20"/>
    <p:sldId id="1998" r:id="rId21"/>
    <p:sldId id="578" r:id="rId22"/>
    <p:sldId id="540" r:id="rId23"/>
    <p:sldId id="537" r:id="rId24"/>
    <p:sldId id="2002" r:id="rId25"/>
    <p:sldId id="542" r:id="rId26"/>
    <p:sldId id="1999" r:id="rId27"/>
    <p:sldId id="1987" r:id="rId28"/>
    <p:sldId id="579" r:id="rId29"/>
    <p:sldId id="2009" r:id="rId30"/>
    <p:sldId id="2007" r:id="rId31"/>
    <p:sldId id="544" r:id="rId32"/>
    <p:sldId id="552" r:id="rId33"/>
    <p:sldId id="2006" r:id="rId34"/>
    <p:sldId id="549" r:id="rId35"/>
    <p:sldId id="550" r:id="rId3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userDrawn="1">
          <p15:clr>
            <a:srgbClr val="A4A3A4"/>
          </p15:clr>
        </p15:guide>
        <p15:guide id="2" pos="12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7B023D38-FFBC-E2C2-D214-7162B76BE166}" name="Quick, Linda (CDC/DDPHSIS/CGH/DGHP)" initials="Q(" userId="S::maq2@cdc.gov::0d533c83-808d-433f-96e1-46f2a324ca7d" providerId="AD"/>
  <p188:author id="{9DE8255C-0C61-67E0-2C07-B0226780954B}" name="Dicker, Richard C. (CDC/GHC/OD) (CTR)" initials="DRC((" userId="S::rcd1@cdc.gov::f8501ca0-eb9d-456d-ad4b-eecd461a8d99" providerId="AD"/>
  <p188:author id="{35CA6E6A-2BDC-3AEC-A8DA-274ECF148F5A}" name="Shadomy, Sean (CDC/DDID/NCEZID/OD)" initials="S(" userId="S::auf4@cdc.gov::2dd13278-842f-4b96-b887-4692c6b7720f" providerId="AD"/>
  <p188:author id="{EF4F937E-3A28-66A7-32E9-1BE86B055B0F}" name="Martel, Lise (CDC/GHC/DGHP)" initials="ML(" userId="S::Diz0@cdc.gov::fbce038f-8655-4557-9709-9829739673e8" providerId="AD"/>
  <p188:author id="{3591CE88-7405-8A34-0010-169CA64CD850}" name="Rossow, John (CDC/DDPHSIS/CGH/DGHP)" initials="RJ(" userId="S::mwi4@cdc.gov::f624bd00-984b-4499-bcbe-e695391cce31" providerId="AD"/>
  <p188:author id="{677E6A8E-C9A6-07BD-E1D8-448ECDAFF898}" name="Gallagher, Darby (CDC/GHC/DGHP)" initials="D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7A022CD9-87BE-D8A0-A686-6885FDE2EE81}" name="ANAITE  DIAZ ARTIGA" initials="AD" userId="S::adiaz@uvg.edu.gt::daa04e58-c612-4e8f-a8da-565b85254d0d" providerId="AD"/>
  <p188:author id="{B692A5F4-97DE-BB51-F96B-B9FECA0E4692}" name="Guerra, Marta (CDC/GHC/DGHP)" initials="G(" userId="S::hzg4@cdc.gov::d7d9e8b8-b328-4938-bdb6-031756c4f4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6E6"/>
    <a:srgbClr val="F7941D"/>
    <a:srgbClr val="00953A"/>
    <a:srgbClr val="E2F0D9"/>
    <a:srgbClr val="A3DCFF"/>
    <a:srgbClr val="0065A4"/>
    <a:srgbClr val="109648"/>
    <a:srgbClr val="A2D086"/>
    <a:srgbClr val="66FF66"/>
    <a:srgbClr val="0082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56" autoAdjust="0"/>
    <p:restoredTop sz="67386" autoAdjust="0"/>
  </p:normalViewPr>
  <p:slideViewPr>
    <p:cSldViewPr snapToGrid="0">
      <p:cViewPr varScale="1">
        <p:scale>
          <a:sx n="38" d="100"/>
          <a:sy n="38" d="100"/>
        </p:scale>
        <p:origin x="1320" y="260"/>
      </p:cViewPr>
      <p:guideLst>
        <p:guide orient="horz" pos="816"/>
        <p:guide pos="1280"/>
      </p:guideLst>
    </p:cSldViewPr>
  </p:slideViewPr>
  <p:notesTextViewPr>
    <p:cViewPr>
      <p:scale>
        <a:sx n="3" d="2"/>
        <a:sy n="3" d="2"/>
      </p:scale>
      <p:origin x="0" y="0"/>
    </p:cViewPr>
  </p:notesTextViewPr>
  <p:sorterViewPr>
    <p:cViewPr>
      <p:scale>
        <a:sx n="100" d="100"/>
        <a:sy n="100" d="100"/>
      </p:scale>
      <p:origin x="0" y="-4116"/>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a845a694-00ae-430c-a73d-6baae6728f31" providerId="ADAL" clId="{97135607-C74E-47C0-9395-5C7FB5BE4383}"/>
    <pc:docChg chg="undo custSel modSld">
      <pc:chgData name="Gallagher, Darby (CDC/GHC/DGHP)" userId="a845a694-00ae-430c-a73d-6baae6728f31" providerId="ADAL" clId="{97135607-C74E-47C0-9395-5C7FB5BE4383}" dt="2025-04-01T22:25:14.584" v="36" actId="1038"/>
      <pc:docMkLst>
        <pc:docMk/>
      </pc:docMkLst>
      <pc:sldChg chg="modSp mod">
        <pc:chgData name="Gallagher, Darby (CDC/GHC/DGHP)" userId="a845a694-00ae-430c-a73d-6baae6728f31" providerId="ADAL" clId="{97135607-C74E-47C0-9395-5C7FB5BE4383}" dt="2025-04-01T22:25:14.584" v="36" actId="1038"/>
        <pc:sldMkLst>
          <pc:docMk/>
          <pc:sldMk cId="1373073867" sldId="1987"/>
        </pc:sldMkLst>
        <pc:spChg chg="mod">
          <ac:chgData name="Gallagher, Darby (CDC/GHC/DGHP)" userId="a845a694-00ae-430c-a73d-6baae6728f31" providerId="ADAL" clId="{97135607-C74E-47C0-9395-5C7FB5BE4383}" dt="2025-04-01T22:25:14.584" v="36" actId="1038"/>
          <ac:spMkLst>
            <pc:docMk/>
            <pc:sldMk cId="1373073867" sldId="1987"/>
            <ac:spMk id="12" creationId="{8A547250-37FC-0B9C-07CA-4EE211F09940}"/>
          </ac:spMkLst>
        </pc:spChg>
        <pc:graphicFrameChg chg="mod modGraphic">
          <ac:chgData name="Gallagher, Darby (CDC/GHC/DGHP)" userId="a845a694-00ae-430c-a73d-6baae6728f31" providerId="ADAL" clId="{97135607-C74E-47C0-9395-5C7FB5BE4383}" dt="2025-04-01T22:24:48.515" v="6" actId="14100"/>
          <ac:graphicFrameMkLst>
            <pc:docMk/>
            <pc:sldMk cId="1373073867" sldId="1987"/>
            <ac:graphicFrameMk id="10" creationId="{5CDAD26C-0036-982D-102B-AAFB4ABB52E7}"/>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64690554984975"/>
          <c:y val="3.7904340680097154E-2"/>
          <c:w val="0.86067984708433187"/>
          <c:h val="0.74232259539745937"/>
        </c:manualLayout>
      </c:layout>
      <c:barChart>
        <c:barDir val="col"/>
        <c:grouping val="clustered"/>
        <c:varyColors val="0"/>
        <c:ser>
          <c:idx val="0"/>
          <c:order val="0"/>
          <c:tx>
            <c:strRef>
              <c:f>Sheet1!$B$1</c:f>
              <c:strCache>
                <c:ptCount val="1"/>
                <c:pt idx="0">
                  <c:v>Serie 1</c:v>
                </c:pt>
              </c:strCache>
            </c:strRef>
          </c:tx>
          <c:spPr>
            <a:solidFill>
              <a:srgbClr val="0065A4"/>
            </a:solidFill>
            <a:ln>
              <a:solidFill>
                <a:schemeClr val="tx1"/>
              </a:solidFill>
            </a:ln>
            <a:effectLst/>
          </c:spPr>
          <c:invertIfNegative val="0"/>
          <c:cat>
            <c:numRef>
              <c:f>Sheet1!$A$2:$A$43</c:f>
              <c:numCache>
                <c:formatCode>General</c:formatCode>
                <c:ptCount val="4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Sheet1!$B$2:$B$42</c:f>
              <c:numCache>
                <c:formatCode>General</c:formatCode>
                <c:ptCount val="41"/>
                <c:pt idx="0">
                  <c:v>100</c:v>
                </c:pt>
                <c:pt idx="1">
                  <c:v>100</c:v>
                </c:pt>
                <c:pt idx="2">
                  <c:v>200</c:v>
                </c:pt>
                <c:pt idx="3">
                  <c:v>100</c:v>
                </c:pt>
                <c:pt idx="4">
                  <c:v>300</c:v>
                </c:pt>
                <c:pt idx="5">
                  <c:v>200</c:v>
                </c:pt>
                <c:pt idx="6">
                  <c:v>100</c:v>
                </c:pt>
                <c:pt idx="7">
                  <c:v>100</c:v>
                </c:pt>
                <c:pt idx="8">
                  <c:v>300</c:v>
                </c:pt>
                <c:pt idx="9">
                  <c:v>500</c:v>
                </c:pt>
                <c:pt idx="10">
                  <c:v>800</c:v>
                </c:pt>
                <c:pt idx="11">
                  <c:v>1000</c:v>
                </c:pt>
                <c:pt idx="12">
                  <c:v>800</c:v>
                </c:pt>
                <c:pt idx="13">
                  <c:v>800</c:v>
                </c:pt>
                <c:pt idx="14">
                  <c:v>500</c:v>
                </c:pt>
                <c:pt idx="15">
                  <c:v>500</c:v>
                </c:pt>
                <c:pt idx="16">
                  <c:v>1000</c:v>
                </c:pt>
                <c:pt idx="17">
                  <c:v>800</c:v>
                </c:pt>
                <c:pt idx="18">
                  <c:v>1000</c:v>
                </c:pt>
                <c:pt idx="19">
                  <c:v>1000</c:v>
                </c:pt>
                <c:pt idx="20">
                  <c:v>1200</c:v>
                </c:pt>
                <c:pt idx="21">
                  <c:v>1000</c:v>
                </c:pt>
                <c:pt idx="22">
                  <c:v>1300</c:v>
                </c:pt>
                <c:pt idx="23">
                  <c:v>1500</c:v>
                </c:pt>
                <c:pt idx="24">
                  <c:v>2500</c:v>
                </c:pt>
                <c:pt idx="25">
                  <c:v>3500</c:v>
                </c:pt>
                <c:pt idx="26">
                  <c:v>4500</c:v>
                </c:pt>
                <c:pt idx="27">
                  <c:v>5200</c:v>
                </c:pt>
                <c:pt idx="28">
                  <c:v>6000</c:v>
                </c:pt>
                <c:pt idx="29">
                  <c:v>7500</c:v>
                </c:pt>
                <c:pt idx="30">
                  <c:v>7000</c:v>
                </c:pt>
                <c:pt idx="31">
                  <c:v>6500</c:v>
                </c:pt>
                <c:pt idx="32">
                  <c:v>6000</c:v>
                </c:pt>
                <c:pt idx="33">
                  <c:v>5000</c:v>
                </c:pt>
                <c:pt idx="34">
                  <c:v>4500</c:v>
                </c:pt>
                <c:pt idx="35">
                  <c:v>4000</c:v>
                </c:pt>
                <c:pt idx="36">
                  <c:v>3500</c:v>
                </c:pt>
                <c:pt idx="37">
                  <c:v>3000</c:v>
                </c:pt>
                <c:pt idx="38">
                  <c:v>2400</c:v>
                </c:pt>
                <c:pt idx="39">
                  <c:v>2200</c:v>
                </c:pt>
                <c:pt idx="40">
                  <c:v>2800</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BDC8-4385-9EEA-2B191CBFB864}"/>
            </c:ext>
          </c:extLst>
        </c:ser>
        <c:dLbls>
          <c:showLegendKey val="0"/>
          <c:showVal val="0"/>
          <c:showCatName val="0"/>
          <c:showSerName val="0"/>
          <c:showPercent val="0"/>
          <c:showBubbleSize val="0"/>
        </c:dLbls>
        <c:gapWidth val="0"/>
        <c:axId val="1071246703"/>
        <c:axId val="1411843615"/>
      </c:barChart>
      <c:catAx>
        <c:axId val="1071246703"/>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a:t>Semana</a:t>
                </a:r>
              </a:p>
            </c:rich>
          </c:tx>
          <c:layout>
            <c:manualLayout>
              <c:xMode val="edge"/>
              <c:yMode val="edge"/>
              <c:x val="0.5170097759519191"/>
              <c:y val="0.9179307208028970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411843615"/>
        <c:crosses val="autoZero"/>
        <c:auto val="1"/>
        <c:lblAlgn val="ctr"/>
        <c:lblOffset val="100"/>
        <c:noMultiLvlLbl val="0"/>
      </c:catAx>
      <c:valAx>
        <c:axId val="1411843615"/>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baseline="0" dirty="0"/>
                  <a:t>No. Casos</a:t>
                </a:r>
                <a:endParaRPr lang="en-US" b="0" dirty="0"/>
              </a:p>
            </c:rich>
          </c:tx>
          <c:layout>
            <c:manualLayout>
              <c:xMode val="edge"/>
              <c:yMode val="edge"/>
              <c:x val="3.6231884057971015E-3"/>
              <c:y val="0.26152213409951214"/>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071246703"/>
        <c:crosses val="autoZero"/>
        <c:crossBetween val="between"/>
      </c:valAx>
      <c:spPr>
        <a:noFill/>
        <a:ln w="12700">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Sarampión</c:v>
                </c:pt>
              </c:strCache>
            </c:strRef>
          </c:tx>
          <c:spPr>
            <a:ln w="38100" cap="rnd">
              <a:solidFill>
                <a:srgbClr val="0065A4"/>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3</c:v>
                </c:pt>
                <c:pt idx="1">
                  <c:v>0</c:v>
                </c:pt>
                <c:pt idx="2">
                  <c:v>0</c:v>
                </c:pt>
                <c:pt idx="3">
                  <c:v>2</c:v>
                </c:pt>
                <c:pt idx="4">
                  <c:v>1</c:v>
                </c:pt>
                <c:pt idx="5">
                  <c:v>1</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0D7-4CE8-8559-D6589BAB0065}"/>
            </c:ext>
          </c:extLst>
        </c:ser>
        <c:ser>
          <c:idx val="1"/>
          <c:order val="1"/>
          <c:tx>
            <c:strRef>
              <c:f>Sheet1!$C$1</c:f>
              <c:strCache>
                <c:ptCount val="1"/>
                <c:pt idx="0">
                  <c:v>Diarrea</c:v>
                </c:pt>
              </c:strCache>
            </c:strRef>
          </c:tx>
          <c:spPr>
            <a:ln w="38100" cap="rnd">
              <a:solidFill>
                <a:srgbClr val="00953A"/>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1</c:v>
                </c:pt>
                <c:pt idx="1">
                  <c:v>4</c:v>
                </c:pt>
                <c:pt idx="2">
                  <c:v>2</c:v>
                </c:pt>
                <c:pt idx="3">
                  <c:v>0</c:v>
                </c:pt>
                <c:pt idx="4">
                  <c:v>1</c:v>
                </c:pt>
                <c:pt idx="5">
                  <c:v>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F0D7-4CE8-8559-D6589BAB0065}"/>
            </c:ext>
          </c:extLst>
        </c:ser>
        <c:dLbls>
          <c:showLegendKey val="0"/>
          <c:showVal val="0"/>
          <c:showCatName val="0"/>
          <c:showSerName val="0"/>
          <c:showPercent val="0"/>
          <c:showBubbleSize val="0"/>
        </c:dLbls>
        <c:smooth val="0"/>
        <c:axId val="1621078687"/>
        <c:axId val="1231286256"/>
      </c:lineChart>
      <c:catAx>
        <c:axId val="1621078687"/>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Semana</a:t>
                </a:r>
              </a:p>
            </c:rich>
          </c:tx>
          <c:layout>
            <c:manualLayout>
              <c:xMode val="edge"/>
              <c:yMode val="edge"/>
              <c:x val="0.47881385334645671"/>
              <c:y val="0.922656254757858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231286256"/>
        <c:crosses val="autoZero"/>
        <c:auto val="1"/>
        <c:lblAlgn val="ctr"/>
        <c:lblOffset val="100"/>
        <c:noMultiLvlLbl val="0"/>
      </c:catAx>
      <c:valAx>
        <c:axId val="1231286256"/>
        <c:scaling>
          <c:orientation val="minMax"/>
          <c:max val="8"/>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Casos</a:t>
                </a:r>
              </a:p>
            </c:rich>
          </c:tx>
          <c:layout>
            <c:manualLayout>
              <c:xMode val="edge"/>
              <c:yMode val="edge"/>
              <c:x val="6.2500000000000003E-3"/>
              <c:y val="0.36003411909238936"/>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621078687"/>
        <c:crosses val="autoZero"/>
        <c:crossBetween val="midCat"/>
      </c:valAx>
      <c:spPr>
        <a:noFill/>
        <a:ln>
          <a:noFill/>
        </a:ln>
        <a:effectLst/>
      </c:spPr>
    </c:plotArea>
    <c:legend>
      <c:legendPos val="r"/>
      <c:layout>
        <c:manualLayout>
          <c:xMode val="edge"/>
          <c:yMode val="edge"/>
          <c:x val="0.80938479117871942"/>
          <c:y val="6.9741827283408053E-2"/>
          <c:w val="0.19061520882128064"/>
          <c:h val="0.17147640646778567"/>
        </c:manualLayout>
      </c:layout>
      <c:overlay val="1"/>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legend>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410595804710999"/>
          <c:y val="4.4214040905489194E-2"/>
          <c:w val="0.71970741041509878"/>
          <c:h val="0.77281694972596382"/>
        </c:manualLayout>
      </c:layout>
      <c:barChart>
        <c:barDir val="col"/>
        <c:grouping val="stacked"/>
        <c:varyColors val="0"/>
        <c:ser>
          <c:idx val="0"/>
          <c:order val="0"/>
          <c:tx>
            <c:strRef>
              <c:f>Sheet1!$E$4</c:f>
              <c:strCache>
                <c:ptCount val="1"/>
                <c:pt idx="0">
                  <c:v>Fallecimientos</c:v>
                </c:pt>
              </c:strCache>
            </c:strRef>
          </c:tx>
          <c:spPr>
            <a:solidFill>
              <a:srgbClr val="0065A4"/>
            </a:solidFill>
            <a:ln>
              <a:solidFill>
                <a:schemeClr val="tx1"/>
              </a:solidFill>
            </a:ln>
            <a:effectLst/>
          </c:spPr>
          <c:invertIfNegative val="0"/>
          <c:cat>
            <c:numRef>
              <c:f>Sheet1!$D$5:$D$24</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Sheet1!$E$5:$E$24</c:f>
              <c:numCache>
                <c:formatCode>General</c:formatCode>
                <c:ptCount val="20"/>
                <c:pt idx="0">
                  <c:v>0</c:v>
                </c:pt>
                <c:pt idx="1">
                  <c:v>0</c:v>
                </c:pt>
                <c:pt idx="2">
                  <c:v>1</c:v>
                </c:pt>
                <c:pt idx="3">
                  <c:v>0</c:v>
                </c:pt>
                <c:pt idx="4">
                  <c:v>1</c:v>
                </c:pt>
                <c:pt idx="5">
                  <c:v>0</c:v>
                </c:pt>
                <c:pt idx="6">
                  <c:v>0</c:v>
                </c:pt>
                <c:pt idx="7">
                  <c:v>0</c:v>
                </c:pt>
                <c:pt idx="8">
                  <c:v>0</c:v>
                </c:pt>
                <c:pt idx="9">
                  <c:v>1</c:v>
                </c:pt>
                <c:pt idx="10">
                  <c:v>0</c:v>
                </c:pt>
                <c:pt idx="11">
                  <c:v>0</c:v>
                </c:pt>
                <c:pt idx="12">
                  <c:v>1</c:v>
                </c:pt>
                <c:pt idx="13">
                  <c:v>2</c:v>
                </c:pt>
                <c:pt idx="14">
                  <c:v>0</c:v>
                </c:pt>
                <c:pt idx="15">
                  <c:v>0</c:v>
                </c:pt>
                <c:pt idx="16">
                  <c:v>3</c:v>
                </c:pt>
                <c:pt idx="17">
                  <c:v>1</c:v>
                </c:pt>
                <c:pt idx="18">
                  <c:v>3</c:v>
                </c:pt>
                <c:pt idx="1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540-4D86-A74A-5D60C64EE94A}"/>
            </c:ext>
          </c:extLst>
        </c:ser>
        <c:ser>
          <c:idx val="1"/>
          <c:order val="1"/>
          <c:tx>
            <c:strRef>
              <c:f>Sheet1!$F$4</c:f>
              <c:strCache>
                <c:ptCount val="1"/>
                <c:pt idx="0">
                  <c:v>Casos</c:v>
                </c:pt>
              </c:strCache>
            </c:strRef>
          </c:tx>
          <c:spPr>
            <a:solidFill>
              <a:srgbClr val="F7941D"/>
            </a:solidFill>
            <a:ln>
              <a:solidFill>
                <a:schemeClr val="tx1"/>
              </a:solidFill>
            </a:ln>
            <a:effectLst/>
          </c:spPr>
          <c:invertIfNegative val="0"/>
          <c:cat>
            <c:numRef>
              <c:f>Sheet1!$D$5:$D$24</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Sheet1!$F$5:$F$24</c:f>
              <c:numCache>
                <c:formatCode>General</c:formatCode>
                <c:ptCount val="20"/>
                <c:pt idx="0">
                  <c:v>2</c:v>
                </c:pt>
                <c:pt idx="1">
                  <c:v>0</c:v>
                </c:pt>
                <c:pt idx="2">
                  <c:v>2</c:v>
                </c:pt>
                <c:pt idx="3">
                  <c:v>1</c:v>
                </c:pt>
                <c:pt idx="4">
                  <c:v>4</c:v>
                </c:pt>
                <c:pt idx="5">
                  <c:v>4</c:v>
                </c:pt>
                <c:pt idx="6">
                  <c:v>2</c:v>
                </c:pt>
                <c:pt idx="7">
                  <c:v>0</c:v>
                </c:pt>
                <c:pt idx="8">
                  <c:v>0</c:v>
                </c:pt>
                <c:pt idx="9">
                  <c:v>1</c:v>
                </c:pt>
                <c:pt idx="10">
                  <c:v>1</c:v>
                </c:pt>
                <c:pt idx="11">
                  <c:v>0</c:v>
                </c:pt>
                <c:pt idx="12">
                  <c:v>3</c:v>
                </c:pt>
                <c:pt idx="13">
                  <c:v>5</c:v>
                </c:pt>
                <c:pt idx="14">
                  <c:v>5</c:v>
                </c:pt>
                <c:pt idx="15">
                  <c:v>5</c:v>
                </c:pt>
                <c:pt idx="16">
                  <c:v>8</c:v>
                </c:pt>
                <c:pt idx="17">
                  <c:v>7</c:v>
                </c:pt>
                <c:pt idx="18">
                  <c:v>10</c:v>
                </c:pt>
                <c:pt idx="19">
                  <c:v>8</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D540-4D86-A74A-5D60C64EE94A}"/>
            </c:ext>
          </c:extLst>
        </c:ser>
        <c:dLbls>
          <c:showLegendKey val="0"/>
          <c:showVal val="0"/>
          <c:showCatName val="0"/>
          <c:showSerName val="0"/>
          <c:showPercent val="0"/>
          <c:showBubbleSize val="0"/>
        </c:dLbls>
        <c:gapWidth val="0"/>
        <c:overlap val="100"/>
        <c:axId val="-2089052792"/>
        <c:axId val="-2067271128"/>
      </c:barChart>
      <c:catAx>
        <c:axId val="-2089052792"/>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r>
                  <a:rPr lang="en-US" b="0">
                    <a:latin typeface="Arial" panose="020B0604020202020204" pitchFamily="34" charset="0"/>
                    <a:cs typeface="Arial" panose="020B0604020202020204" pitchFamily="34" charset="0"/>
                  </a:rPr>
                  <a:t>Semana epidemiológica</a:t>
                </a:r>
              </a:p>
            </c:rich>
          </c:tx>
          <c:layout>
            <c:manualLayout>
              <c:xMode val="edge"/>
              <c:yMode val="edge"/>
              <c:x val="0.38754659743619002"/>
              <c:y val="0.9226557279521062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67271128"/>
        <c:crosses val="autoZero"/>
        <c:auto val="1"/>
        <c:lblAlgn val="ctr"/>
        <c:lblOffset val="100"/>
        <c:noMultiLvlLbl val="0"/>
      </c:catAx>
      <c:valAx>
        <c:axId val="-2067271128"/>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r>
                  <a:rPr lang="en-US" b="0" dirty="0">
                    <a:latin typeface="Arial" panose="020B0604020202020204" pitchFamily="34" charset="0"/>
                    <a:cs typeface="Arial" panose="020B0604020202020204" pitchFamily="34" charset="0"/>
                  </a:rPr>
                  <a:t>Número de casos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title>
        <c:numFmt formatCode="General" sourceLinked="1"/>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crossAx val="-2089052792"/>
        <c:crosses val="autoZero"/>
        <c:crossBetween val="between"/>
        <c:majorUnit val="2"/>
        <c:minorUnit val="1"/>
      </c:valAx>
      <c:spPr>
        <a:noFill/>
        <a:ln>
          <a:noFill/>
        </a:ln>
        <a:effectLst/>
      </c:spPr>
    </c:plotArea>
    <c:legend>
      <c:legendPos val="tr"/>
      <c:layout>
        <c:manualLayout>
          <c:xMode val="edge"/>
          <c:yMode val="edge"/>
          <c:x val="0.8842530145688311"/>
          <c:y val="0.3463841045152668"/>
          <c:w val="0.11574698543116893"/>
          <c:h val="0.19305927736638981"/>
        </c:manualLayout>
      </c:layout>
      <c:overlay val="1"/>
      <c:spPr>
        <a:noFill/>
        <a:ln>
          <a:noFill/>
        </a:ln>
        <a:effectLst/>
      </c:spPr>
      <c:txPr>
        <a:bodyPr rot="0" spcFirstLastPara="1" vertOverflow="ellipsis" vert="horz" wrap="square" anchor="ctr" anchorCtr="1"/>
        <a:lstStyle/>
        <a:p>
          <a:pPr>
            <a:defRPr lang="en-US" sz="2000" b="0" i="0" u="none" strike="noStrike" kern="1200" baseline="0">
              <a:solidFill>
                <a:schemeClr val="tx1"/>
              </a:solidFill>
              <a:latin typeface="Arial" panose="020B0604020202020204" pitchFamily="34" charset="0"/>
              <a:ea typeface="+mn-ea"/>
              <a:cs typeface="Arial" panose="020B0604020202020204" pitchFamily="34" charset="0"/>
            </a:defRPr>
          </a:pPr>
          <a:endParaRPr lang="es-ES"/>
        </a:p>
      </c:txPr>
    </c:legend>
    <c:plotVisOnly val="1"/>
    <c:dispBlanksAs val="gap"/>
    <c:showDLblsOverMax val="0"/>
  </c:chart>
  <c:spPr>
    <a:noFill/>
    <a:ln>
      <a:noFill/>
    </a:ln>
    <a:effectLst/>
  </c:spPr>
  <c:txPr>
    <a:bodyPr/>
    <a:lstStyle/>
    <a:p>
      <a:pPr>
        <a:defRPr sz="2000">
          <a:solidFill>
            <a:schemeClr val="tx1"/>
          </a:solidFill>
        </a:defRPr>
      </a:pPr>
      <a:endParaRPr lang="es-E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981656003937009"/>
          <c:y val="8.2031886062321618E-2"/>
          <c:w val="0.85299593996062995"/>
          <c:h val="0.72436572593828608"/>
        </c:manualLayout>
      </c:layout>
      <c:barChart>
        <c:barDir val="col"/>
        <c:grouping val="clustered"/>
        <c:varyColors val="0"/>
        <c:ser>
          <c:idx val="0"/>
          <c:order val="0"/>
          <c:tx>
            <c:strRef>
              <c:f>Sheet1!$B$1</c:f>
              <c:strCache>
                <c:ptCount val="1"/>
                <c:pt idx="0">
                  <c:v>Puntualidad</c:v>
                </c:pt>
              </c:strCache>
            </c:strRef>
          </c:tx>
          <c:spPr>
            <a:solidFill>
              <a:srgbClr val="00953A"/>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n-lt"/>
                    <a:ea typeface="+mn-ea"/>
                    <a:cs typeface="+mn-cs"/>
                  </a:defRPr>
                </a:pPr>
                <a:endParaRPr lang="es-ES"/>
              </a:p>
            </c:txPr>
            <c:dLblPos val="outEnd"/>
            <c:showLegendKey val="0"/>
            <c:showVal val="1"/>
            <c:showCatName val="0"/>
            <c:showSerName val="0"/>
            <c:showPercent val="0"/>
            <c:showBubbleSize val="0"/>
            <c:showLeaderLines val="0"/>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Sheet1!$A$3:$A$11</c:f>
              <c:strCache>
                <c:ptCount val="9"/>
                <c:pt idx="0">
                  <c:v>B</c:v>
                </c:pt>
                <c:pt idx="1">
                  <c:v>C</c:v>
                </c:pt>
                <c:pt idx="2">
                  <c:v>D</c:v>
                </c:pt>
                <c:pt idx="3">
                  <c:v>E</c:v>
                </c:pt>
                <c:pt idx="4">
                  <c:v>F</c:v>
                </c:pt>
                <c:pt idx="5">
                  <c:v>G</c:v>
                </c:pt>
                <c:pt idx="6">
                  <c:v>H</c:v>
                </c:pt>
                <c:pt idx="7">
                  <c:v>J</c:v>
                </c:pt>
                <c:pt idx="8">
                  <c:v>K</c:v>
                </c:pt>
              </c:strCache>
            </c:strRef>
          </c:cat>
          <c:val>
            <c:numRef>
              <c:f>Sheet1!$B$3:$B$9</c:f>
              <c:numCache>
                <c:formatCode>General</c:formatCode>
                <c:ptCount val="7"/>
                <c:pt idx="0">
                  <c:v>85</c:v>
                </c:pt>
                <c:pt idx="1">
                  <c:v>90</c:v>
                </c:pt>
                <c:pt idx="2">
                  <c:v>75</c:v>
                </c:pt>
                <c:pt idx="3">
                  <c:v>83</c:v>
                </c:pt>
                <c:pt idx="4">
                  <c:v>98</c:v>
                </c:pt>
                <c:pt idx="5">
                  <c:v>92</c:v>
                </c:pt>
                <c:pt idx="6">
                  <c:v>83</c:v>
                </c:pt>
              </c:numCache>
            </c:numRef>
          </c:val>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2BDA-499B-BBFF-5A770C98F724}"/>
            </c:ext>
          </c:extLst>
        </c:ser>
        <c:dLbls>
          <c:dLblPos val="outEnd"/>
          <c:showLegendKey val="0"/>
          <c:showVal val="1"/>
          <c:showCatName val="0"/>
          <c:showSerName val="0"/>
          <c:showPercent val="0"/>
          <c:showBubbleSize val="0"/>
        </c:dLbls>
        <c:gapWidth val="219"/>
        <c:overlap val="-27"/>
        <c:axId val="1076144175"/>
        <c:axId val="1825330687"/>
      </c:barChart>
      <c:catAx>
        <c:axId val="1076144175"/>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a:t>Centro </a:t>
                </a:r>
              </a:p>
            </c:rich>
          </c:tx>
          <c:layout>
            <c:manualLayout>
              <c:xMode val="edge"/>
              <c:yMode val="edge"/>
              <c:x val="0.50052878937007872"/>
              <c:y val="0.9524335044024666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825330687"/>
        <c:crosses val="autoZero"/>
        <c:auto val="1"/>
        <c:lblAlgn val="ctr"/>
        <c:lblOffset val="100"/>
        <c:noMultiLvlLbl val="0"/>
      </c:catAx>
      <c:valAx>
        <c:axId val="1825330687"/>
        <c:scaling>
          <c:orientation val="minMax"/>
          <c:max val="10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s-GT" b="0" noProof="0"/>
                  <a:t>Oportunidad (%)</a:t>
                </a:r>
              </a:p>
            </c:rich>
          </c:tx>
          <c:layout>
            <c:manualLayout>
              <c:xMode val="edge"/>
              <c:yMode val="edge"/>
              <c:x val="3.1250000000000002E-3"/>
              <c:y val="0.22609433551152758"/>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s-ES"/>
          </a:p>
        </c:txPr>
        <c:crossAx val="1076144175"/>
        <c:crosses val="autoZero"/>
        <c:crossBetween val="between"/>
        <c:majorUnit val="10"/>
      </c:valAx>
      <c:spPr>
        <a:noFill/>
        <a:ln>
          <a:noFill/>
        </a:ln>
        <a:effectLst/>
      </c:spPr>
    </c:plotArea>
    <c:plotVisOnly val="1"/>
    <c:dispBlanksAs val="gap"/>
    <c:showDLblsOverMax val="0"/>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s-ES" sz="2800" b="1" noProof="0" dirty="0">
              <a:solidFill>
                <a:schemeClr val="tx1"/>
              </a:solidFill>
              <a:latin typeface="+mn-lt"/>
            </a:rPr>
            <a:t>Detectar, Diagnosticar</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s-ES" sz="2800" b="1" noProof="0" dirty="0">
              <a:solidFill>
                <a:schemeClr val="tx1"/>
              </a:solidFill>
              <a:latin typeface="+mn-lt"/>
            </a:rPr>
            <a:t>Recolectar</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s-ES" sz="2800" b="1" noProof="0" dirty="0">
              <a:solidFill>
                <a:schemeClr val="tx1"/>
              </a:solidFill>
              <a:latin typeface="+mn-lt"/>
            </a:rPr>
            <a:t>Compilar, Analizar</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s-ES" sz="2800" b="1" noProof="0" dirty="0">
              <a:solidFill>
                <a:schemeClr val="tx1"/>
              </a:solidFill>
              <a:latin typeface="+mn-lt"/>
            </a:rPr>
            <a:t>Interpretar</a:t>
          </a: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s-ES" sz="2800" b="1" noProof="0" dirty="0">
              <a:solidFill>
                <a:schemeClr val="tx1"/>
              </a:solidFill>
              <a:latin typeface="+mn-lt"/>
            </a:rPr>
            <a:t>Actuar</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s-ES" sz="2800" b="1" noProof="0" dirty="0">
              <a:solidFill>
                <a:schemeClr val="tx1"/>
              </a:solidFill>
              <a:latin typeface="+mn-lt"/>
            </a:rPr>
            <a:t>Comunicar</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Detectar, Diagnosticar</a:t>
          </a: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Recolectar</a:t>
          </a: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Compilar, Analizar</a:t>
          </a: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Interpretar</a:t>
          </a: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Comunicar</a:t>
          </a: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ES" sz="2800" b="1" kern="1200" noProof="0" dirty="0">
              <a:solidFill>
                <a:schemeClr val="tx1"/>
              </a:solidFill>
              <a:latin typeface="+mn-lt"/>
            </a:rPr>
            <a:t>Actuar</a:t>
          </a: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r>
              <a:rPr lang="en-US"/>
              <a:t>2/28/2020</a:t>
            </a:r>
          </a:p>
        </p:txBody>
      </p:sp>
      <p:sp>
        <p:nvSpPr>
          <p:cNvPr id="129028" name="Rectangle 4"/>
          <p:cNvSpPr>
            <a:spLocks noGrp="1" noChangeArrowheads="1"/>
          </p:cNvSpPr>
          <p:nvPr>
            <p:ph type="ftr" sz="quarter" idx="2"/>
          </p:nvPr>
        </p:nvSpPr>
        <p:spPr bwMode="auto">
          <a:xfrm>
            <a:off x="0" y="8829675"/>
            <a:ext cx="4648200"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r>
              <a:rPr lang="en-US" altLang="en-US"/>
              <a:t>FETPF2.0_f13_Field1_Activities_2020-02.pptx</a:t>
            </a:r>
            <a:endParaRPr lang="en-US"/>
          </a:p>
        </p:txBody>
      </p:sp>
      <p:sp>
        <p:nvSpPr>
          <p:cNvPr id="129029" name="Rectangle 5"/>
          <p:cNvSpPr>
            <a:spLocks noGrp="1" noChangeArrowheads="1"/>
          </p:cNvSpPr>
          <p:nvPr>
            <p:ph type="sldNum" sz="quarter" idx="3"/>
          </p:nvPr>
        </p:nvSpPr>
        <p:spPr bwMode="auto">
          <a:xfrm>
            <a:off x="5867400" y="8829675"/>
            <a:ext cx="1141413"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1E284C8D-8C70-4E28-9F82-97EE1B23B9F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112" eaLnBrk="1" hangingPunct="1">
              <a:lnSpc>
                <a:spcPct val="100000"/>
              </a:lnSpc>
              <a:defRPr sz="1200">
                <a:latin typeface="Arial" charset="0"/>
                <a:cs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409575" y="698500"/>
            <a:ext cx="6192838"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a:t>Haga clic para editar los estilos de texto maestro</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112" eaLnBrk="1" hangingPunct="1">
              <a:lnSpc>
                <a:spcPct val="100000"/>
              </a:lnSpc>
              <a:defRPr sz="1200">
                <a:latin typeface="Arial" charset="0"/>
                <a:cs typeface="Arial" charset="0"/>
              </a:defRPr>
            </a:lvl1pPr>
          </a:lstStyle>
          <a:p>
            <a:pPr>
              <a:defRPr/>
            </a:pPr>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0275" eaLnBrk="1" hangingPunct="1">
              <a:lnSpc>
                <a:spcPct val="100000"/>
              </a:lnSpc>
              <a:defRPr sz="1200">
                <a:latin typeface="Arial" panose="020B0604020202020204" pitchFamily="34" charset="0"/>
              </a:defRPr>
            </a:lvl1pPr>
          </a:lstStyle>
          <a:p>
            <a:pPr>
              <a:defRPr/>
            </a:pPr>
            <a:fld id="{F5F56037-6788-433A-A7B1-BC071E3268D5}" type="slidenum">
              <a:rPr lang="en-US" altLang="en-US"/>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09575" y="698500"/>
            <a:ext cx="6192838" cy="34845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algn="l" rtl="0" fontAlgn="base"/>
            <a:r>
              <a:rPr lang="es-ES" sz="1800" b="0" i="0" dirty="0">
                <a:solidFill>
                  <a:srgbClr val="444444"/>
                </a:solidFill>
                <a:effectLst/>
                <a:latin typeface="Calibri" panose="020F0502020204030204" pitchFamily="34" charset="0"/>
              </a:rPr>
              <a:t>​</a:t>
            </a:r>
            <a:endParaRPr lang="es-ES" b="0" i="0" dirty="0">
              <a:solidFill>
                <a:srgbClr val="444444"/>
              </a:solidFill>
              <a:effectLst/>
              <a:latin typeface="Calibri" panose="020F0502020204030204" pitchFamily="34" charset="0"/>
            </a:endParaRPr>
          </a:p>
          <a:p>
            <a:pPr marL="285750" indent="-285750" algn="l" rtl="0" fontAlgn="base">
              <a:buFont typeface="Wingdings" panose="05000000000000000000" pitchFamily="2" charset="2"/>
              <a:buChar char="v"/>
            </a:pPr>
            <a:r>
              <a:rPr lang="es-ES" sz="1800" b="0" i="1" u="none" strike="noStrike" dirty="0">
                <a:solidFill>
                  <a:srgbClr val="000000"/>
                </a:solidFill>
                <a:effectLst/>
                <a:latin typeface="Georgia" panose="02040502050405020303" pitchFamily="18" charset="0"/>
              </a:rPr>
              <a:t>Siéntase en la libertad de modificar esta presentación  según sea necesario para adaptarla a su contexto local. Si se hicieron modificaciones, por favor indicarlo usando este enunciado: </a:t>
            </a:r>
            <a:r>
              <a:rPr lang="es-ES" sz="1800" b="1" i="1" u="none" strike="noStrike" dirty="0">
                <a:solidFill>
                  <a:srgbClr val="000000"/>
                </a:solidFill>
                <a:effectLst/>
                <a:latin typeface="Georgia" panose="02040502050405020303" pitchFamily="18" charset="0"/>
              </a:rPr>
              <a:t>"Esta presentación ha sido modificada en parte de la versión original de los CDC"</a:t>
            </a:r>
            <a:r>
              <a:rPr lang="es-ES" sz="1800" b="0" i="1" u="none" strike="noStrike" dirty="0">
                <a:solidFill>
                  <a:srgbClr val="000000"/>
                </a:solidFill>
                <a:effectLst/>
                <a:latin typeface="Georgia" panose="02040502050405020303" pitchFamily="18" charset="0"/>
              </a:rPr>
              <a:t> en esta diapositiva.</a:t>
            </a:r>
            <a:r>
              <a:rPr lang="es-ES" sz="1800" b="0" i="0" dirty="0">
                <a:solidFill>
                  <a:srgbClr val="444444"/>
                </a:solidFill>
                <a:effectLst/>
                <a:latin typeface="Georgia" panose="02040502050405020303" pitchFamily="18" charset="0"/>
              </a:rPr>
              <a:t>​</a:t>
            </a:r>
            <a:endParaRPr lang="es-ES" sz="1800" b="0" i="0" dirty="0">
              <a:solidFill>
                <a:srgbClr val="444444"/>
              </a:solidFill>
              <a:effectLst/>
              <a:latin typeface="Arial" panose="020B0604020202020204" pitchFamily="34" charset="0"/>
            </a:endParaRPr>
          </a:p>
          <a:p>
            <a:pPr algn="l" rtl="0" fontAlgn="base"/>
            <a:r>
              <a:rPr lang="es-ES" sz="1800" b="0" i="0" dirty="0">
                <a:solidFill>
                  <a:srgbClr val="444444"/>
                </a:solidFill>
                <a:effectLst/>
                <a:latin typeface="Calibri" panose="020F0502020204030204" pitchFamily="34" charset="0"/>
              </a:rPr>
              <a:t>​</a:t>
            </a: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v"/>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Asegúrese de que cada participante disponga de un ejemplar del documento Directrices para las actividades de campo del Intervalo 1.</a:t>
            </a:r>
          </a:p>
          <a:p>
            <a:pPr marL="0" marR="0" indent="0">
              <a:spcBef>
                <a:spcPts val="1200"/>
              </a:spcBef>
              <a:spcAft>
                <a:spcPts val="6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Esta semana se ha hablado mucho de la vigilancia. En esta sesión hablaremos de cómo poner en práctica el contenido de esta semana en su lugar de trabajo.</a:t>
            </a:r>
          </a:p>
          <a:p>
            <a:endParaRPr lang="es-ES" altLang="en-US" noProof="0" dirty="0">
              <a:latin typeface="Arial" panose="020B0604020202020204" pitchFamily="34" charset="0"/>
              <a:cs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Courier New" panose="02070309020205020404" pitchFamily="49" charset="0"/>
                <a:cs typeface="Arial" panose="020B0604020202020204" pitchFamily="34" charset="0"/>
              </a:defRPr>
            </a:lvl1pPr>
            <a:lvl2pPr marL="742950" indent="-285750" defTabSz="930275">
              <a:defRPr>
                <a:solidFill>
                  <a:schemeClr val="tx1"/>
                </a:solidFill>
                <a:latin typeface="Courier New" panose="02070309020205020404" pitchFamily="49" charset="0"/>
                <a:cs typeface="Arial" panose="020B0604020202020204" pitchFamily="34" charset="0"/>
              </a:defRPr>
            </a:lvl2pPr>
            <a:lvl3pPr marL="1143000" indent="-228600" defTabSz="930275">
              <a:defRPr>
                <a:solidFill>
                  <a:schemeClr val="tx1"/>
                </a:solidFill>
                <a:latin typeface="Courier New" panose="02070309020205020404" pitchFamily="49" charset="0"/>
                <a:cs typeface="Arial" panose="020B0604020202020204" pitchFamily="34" charset="0"/>
              </a:defRPr>
            </a:lvl3pPr>
            <a:lvl4pPr marL="1600200" indent="-228600" defTabSz="930275">
              <a:defRPr>
                <a:solidFill>
                  <a:schemeClr val="tx1"/>
                </a:solidFill>
                <a:latin typeface="Courier New" panose="02070309020205020404" pitchFamily="49" charset="0"/>
                <a:cs typeface="Arial" panose="020B0604020202020204" pitchFamily="34" charset="0"/>
              </a:defRPr>
            </a:lvl4pPr>
            <a:lvl5pPr marL="2057400" indent="-228600" defTabSz="930275">
              <a:defRPr>
                <a:solidFill>
                  <a:schemeClr val="tx1"/>
                </a:solidFill>
                <a:latin typeface="Courier New" panose="02070309020205020404" pitchFamily="49"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Courier New" panose="02070309020205020404" pitchFamily="49" charset="0"/>
                <a:cs typeface="Arial" panose="020B0604020202020204" pitchFamily="34" charset="0"/>
              </a:defRPr>
            </a:lvl9pPr>
          </a:lstStyle>
          <a:p>
            <a:fld id="{FE5D068E-CE07-488E-B00C-E6F3A5D4959C}" type="slidenum">
              <a:rPr lang="en-US" altLang="en-US" smtClean="0">
                <a:latin typeface="Arial" panose="020B0604020202020204" pitchFamily="34" charset="0"/>
              </a:rPr>
              <a:t>1</a:t>
            </a:fld>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r>
              <a:rPr lang="es-ES" sz="1200" b="1" noProof="0" dirty="0">
                <a:latin typeface="Arial" panose="020B0604020202020204" pitchFamily="34" charset="0"/>
                <a:cs typeface="Arial" panose="020B0604020202020204" pitchFamily="34" charset="0"/>
              </a:rPr>
              <a:t>Notas para el instructor:</a:t>
            </a:r>
          </a:p>
          <a:p>
            <a:endParaRPr lang="es-ES" sz="1200" noProof="0" dirty="0">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Su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Guía de Actividades de Campo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proporciona una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Plantilla de Informe Resumido Semanal de Vigilancia.  La plantilla puede utilizarse para elaborar un resumen de 2 páginas de los datos semanales de vigilancia.  Si su oficina ya elabora un informe semanal utilizando un formato diferente, puede utilizar el formato de su oficina si incluye información similar.  A continuación, revisaremos cada una de las 4 secciones de un Informe Semanal de Vigilancia.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10</a:t>
            </a:fld>
            <a:endParaRPr lang="en-US" altLang="en-US"/>
          </a:p>
        </p:txBody>
      </p:sp>
    </p:spTree>
    <p:extLst>
      <p:ext uri="{BB962C8B-B14F-4D97-AF65-F5344CB8AC3E}">
        <p14:creationId xmlns:p14="http://schemas.microsoft.com/office/powerpoint/2010/main" val="3163584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Calibri" panose="020F0502020204030204" pitchFamily="34" charset="0"/>
                <a:cs typeface="Arial" panose="020B0604020202020204" pitchFamily="34" charset="0"/>
              </a:rPr>
              <a:t>La primera sección se refiere a los aspectos más destacados de la semana. Esta sección debe redactarse después de haber completado el resto del informe y debe incluir 2-3 puntos clave sobre la semana.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Calibri" panose="020F0502020204030204" pitchFamily="34" charset="0"/>
              <a:cs typeface="Arial" panose="020B0604020202020204" pitchFamily="34" charset="0"/>
            </a:endParaRPr>
          </a:p>
          <a:p>
            <a:pPr marL="0" marR="0" indent="0">
              <a:lnSpc>
                <a:spcPct val="115000"/>
              </a:lnSpc>
              <a:spcBef>
                <a:spcPts val="0"/>
              </a:spcBef>
              <a:spcAft>
                <a:spcPts val="1200"/>
              </a:spcAft>
              <a:buFont typeface="Wingdings" panose="05000000000000000000" pitchFamily="2" charset="2"/>
              <a:buNone/>
            </a:pPr>
            <a:r>
              <a:rPr lang="es-ES" sz="1200" noProof="0" dirty="0">
                <a:effectLst/>
                <a:latin typeface="Arial" panose="020B0604020202020204" pitchFamily="34" charset="0"/>
                <a:ea typeface="Calibri" panose="020F0502020204030204" pitchFamily="34" charset="0"/>
                <a:cs typeface="Arial" panose="020B0604020202020204" pitchFamily="34" charset="0"/>
              </a:rPr>
              <a:t>     Ejemplos de información a incluir:</a:t>
            </a:r>
          </a:p>
          <a:p>
            <a:pPr marL="800100" marR="0" lvl="1" indent="-342900">
              <a:lnSpc>
                <a:spcPct val="100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¿Ha visto alguna enfermedad inesperada? </a:t>
            </a:r>
          </a:p>
          <a:p>
            <a:pPr marL="1085850" marR="0" lvl="2" indent="-171450">
              <a:lnSpc>
                <a:spcPct val="100000"/>
              </a:lnSpc>
              <a:spcBef>
                <a:spcPts val="0"/>
              </a:spcBef>
              <a:spcAft>
                <a:spcPts val="0"/>
              </a:spcAft>
              <a:buFont typeface="Arial" panose="020B0604020202020204" pitchFamily="34" charset="0"/>
              <a:buChar cha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enfermedades están aumentando? </a:t>
            </a:r>
          </a:p>
          <a:p>
            <a:pPr marL="1085850" marR="0" lvl="2" indent="-171450">
              <a:lnSpc>
                <a:spcPct val="100000"/>
              </a:lnSpc>
              <a:spcBef>
                <a:spcPts val="0"/>
              </a:spcBef>
              <a:spcAft>
                <a:spcPts val="0"/>
              </a:spcAft>
              <a:buFont typeface="Arial" panose="020B0604020202020204" pitchFamily="34" charset="0"/>
              <a:buChar cha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se ha producido un brote, ¿se observan cambios en la incidencia?</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Porcentaje de centros que declararon</a:t>
            </a:r>
          </a:p>
          <a:p>
            <a:pPr marL="800100" marR="0" lvl="1" indent="-342900">
              <a:lnSpc>
                <a:spcPct val="115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Brotes presuntos o confirmados</a:t>
            </a:r>
          </a:p>
          <a:p>
            <a:pPr marL="800100" marR="0" lvl="1" indent="-34290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Próximos acontecimientos o planes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11</a:t>
            </a:fld>
            <a:endParaRPr lang="en-US" altLang="en-US"/>
          </a:p>
        </p:txBody>
      </p:sp>
    </p:spTree>
    <p:extLst>
      <p:ext uri="{BB962C8B-B14F-4D97-AF65-F5344CB8AC3E}">
        <p14:creationId xmlns:p14="http://schemas.microsoft.com/office/powerpoint/2010/main" val="3735690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del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sección 2 aborda la oportunidad y la completitud de la notificación por parte del centro u otra fuente de notificación. </a:t>
            </a:r>
          </a:p>
          <a:p>
            <a:pPr marL="0" marR="0">
              <a:lnSpc>
                <a:spcPct val="115000"/>
              </a:lnSpc>
              <a:spcBef>
                <a:spcPts val="0"/>
              </a:spcBef>
              <a:spcAft>
                <a:spcPts val="1200"/>
              </a:spcAf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Por ejemplo:</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centros realizan la notificación cero de enfermedades clave?</a:t>
            </a:r>
          </a:p>
          <a:p>
            <a:pPr marL="628650" marR="0" lvl="1" indent="-171450" algn="l" defTabSz="914400" rtl="0" eaLnBrk="0" fontAlgn="base" latinLnBrk="0" hangingPunct="0">
              <a:lnSpc>
                <a:spcPct val="115000"/>
              </a:lnSpc>
              <a:spcBef>
                <a:spcPts val="0"/>
              </a:spcBef>
              <a:spcAft>
                <a:spcPts val="1200"/>
              </a:spcAft>
              <a:buClrTx/>
              <a:buSzTx/>
              <a:buFont typeface="Courier New" panose="02070309020205020404" pitchFamily="49" charset="0"/>
              <a:buChar char="o"/>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centros informan a tiempo? ¿Qué centros notifican con retraso o no notifican en absoluto? ¿Hay centros que se retrasan sistemáticamente o no notifican en absoluto?  Tal vez necesiten una visita.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8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 tabla muestra el nombre de cada centro de salud en la columna de la izquierda. La columna del medio muestra la oportunidad (puntualidad) de la notificación para la semana actual.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 columna de la derecha muestra el % acumulado del año hasta la fecha.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12</a:t>
            </a:fld>
            <a:endParaRPr lang="en-US" altLang="en-US"/>
          </a:p>
        </p:txBody>
      </p:sp>
    </p:spTree>
    <p:extLst>
      <p:ext uri="{BB962C8B-B14F-4D97-AF65-F5344CB8AC3E}">
        <p14:creationId xmlns:p14="http://schemas.microsoft.com/office/powerpoint/2010/main" val="201979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Las tres categorías incluyen A Tiempo (AT), Tarde (T), o Sin Reporte (NR) y las celdas están codificadas por color de acuerdo a esto:</a:t>
            </a:r>
          </a:p>
          <a:p>
            <a:pPr marL="800100" marR="0" lvl="1" indent="-342900">
              <a:lnSpc>
                <a:spcPct val="115000"/>
              </a:lnSpc>
              <a:spcBef>
                <a:spcPts val="0"/>
              </a:spcBef>
              <a:spcAft>
                <a:spcPts val="0"/>
              </a:spcAft>
              <a:buFont typeface="Courier New" panose="02070309020205020404" pitchFamily="49" charset="0"/>
              <a:buChar char="o"/>
            </a:pP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Verde = A tiempo (AT)</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0"/>
              </a:spcAft>
              <a:buFont typeface="Courier New" panose="02070309020205020404" pitchFamily="49" charset="0"/>
              <a:buChar char="o"/>
            </a:pP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Amarillo = Tarde (T)</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800100" marR="0" lvl="1" indent="-342900">
              <a:lnSpc>
                <a:spcPct val="115000"/>
              </a:lnSpc>
              <a:spcBef>
                <a:spcPts val="0"/>
              </a:spcBef>
              <a:spcAft>
                <a:spcPts val="1200"/>
              </a:spcAft>
              <a:buFont typeface="Courier New" panose="02070309020205020404" pitchFamily="49" charset="0"/>
              <a:buChar char="o"/>
            </a:pP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Rojo = Ningún reporte recibido (NR)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457200" marR="0" lvl="1" indent="0">
              <a:lnSpc>
                <a:spcPct val="115000"/>
              </a:lnSpc>
              <a:spcBef>
                <a:spcPts val="0"/>
              </a:spcBef>
              <a:spcAft>
                <a:spcPts val="1200"/>
              </a:spcAft>
              <a:buFont typeface="Courier New" panose="02070309020205020404" pitchFamily="49" charset="0"/>
              <a:buNone/>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 tabla de la parte inferior muestra la completitud de los reportes, que se define como la proporción de semanas en las que el centro presentó un reporte. Así pues, se calcula como el número de informes semanales recibidos a tiempo más los tardíos de esa unidad notificadora, dividido por el número total de semanas en las que se debería haber presentado un reporte.</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13</a:t>
            </a:fld>
            <a:endParaRPr lang="en-US" altLang="en-US"/>
          </a:p>
        </p:txBody>
      </p:sp>
    </p:spTree>
    <p:extLst>
      <p:ext uri="{BB962C8B-B14F-4D97-AF65-F5344CB8AC3E}">
        <p14:creationId xmlns:p14="http://schemas.microsoft.com/office/powerpoint/2010/main" val="2392691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sección 3 se titula Reportes de enfermedades.  Incluye el número de casos, defunciones y tasas de fatalidad de algunas de las enfermedades, afecciones y eventos de declaración obligatoria más importantes. Al informar sobre el número de casos, suele ser útil especificar el número de casos sospechosos y confirmados. Esto puede hacerse escribiendo una "S" o una "C" junto al número respectivo.   </a:t>
            </a:r>
          </a:p>
          <a:p>
            <a:pPr marL="171450" marR="0" indent="-171450">
              <a:lnSpc>
                <a:spcPct val="115000"/>
              </a:lnSpc>
              <a:spcBef>
                <a:spcPts val="600"/>
              </a:spcBef>
              <a:spcAft>
                <a:spcPts val="0"/>
              </a:spcAft>
              <a:buFont typeface="Wingdings" panose="05000000000000000000" pitchFamily="2" charset="2"/>
              <a:buChar char="§"/>
              <a:tabLst>
                <a:tab pos="2286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¿Quién se acuerda de lo que es la tasa de letalidad?</a:t>
            </a:r>
          </a:p>
          <a:p>
            <a:pPr marL="171450" marR="0" indent="-171450">
              <a:lnSpc>
                <a:spcPct val="115000"/>
              </a:lnSpc>
              <a:spcBef>
                <a:spcPts val="600"/>
              </a:spcBef>
              <a:spcAft>
                <a:spcPts val="0"/>
              </a:spcAft>
              <a:buFont typeface="Wingdings" panose="05000000000000000000" pitchFamily="2" charset="2"/>
              <a:buChar char="§"/>
              <a:tabLst>
                <a:tab pos="2286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No. de muertes / No. de casos (expresado en porcentaje)</a:t>
            </a:r>
          </a:p>
          <a:p>
            <a:pPr marL="0" marR="0">
              <a:lnSpc>
                <a:spcPct val="115000"/>
              </a:lnSpc>
              <a:spcBef>
                <a:spcPts val="600"/>
              </a:spcBef>
              <a:spcAft>
                <a:spcPts val="0"/>
              </a:spcAft>
              <a:tabLst>
                <a:tab pos="228600" algn="l"/>
              </a:tabLst>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cambiar la lista de enfermedades, afecciones y eventos para reflejar las prioridades de su zona. </a:t>
            </a:r>
          </a:p>
          <a:p>
            <a:pPr marL="0" marR="0" indent="0">
              <a:lnSpc>
                <a:spcPct val="115000"/>
              </a:lnSpc>
              <a:spcBef>
                <a:spcPts val="600"/>
              </a:spcBef>
              <a:spcAft>
                <a:spcPts val="0"/>
              </a:spcAft>
              <a:buFont typeface="Wingdings" panose="05000000000000000000" pitchFamily="2" charset="2"/>
              <a:buNone/>
              <a:tabLst>
                <a:tab pos="2286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600"/>
              </a:spcBef>
              <a:spcAft>
                <a:spcPts val="0"/>
              </a:spcAft>
              <a:buFont typeface="Wingdings" panose="05000000000000000000" pitchFamily="2" charset="2"/>
              <a:buNone/>
              <a:tabLst>
                <a:tab pos="228600" algn="l"/>
              </a:tabLst>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la sección 3, necesitará:</a:t>
            </a:r>
          </a:p>
          <a:p>
            <a:pPr marL="800100" marR="0" lvl="1" indent="-342900">
              <a:lnSpc>
                <a:spcPct val="100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semana más reciente de datos para las enfermedades de declaración obligatoria semanales.</a:t>
            </a:r>
          </a:p>
          <a:p>
            <a:pPr marL="800100" marR="0" lvl="1" indent="-342900">
              <a:lnSpc>
                <a:spcPct val="100000"/>
              </a:lnSpc>
              <a:spcBef>
                <a:spcPts val="0"/>
              </a:spcBef>
              <a:spcAft>
                <a:spcPts val="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datos acumulados del año hasta la fecha para las enfermedades de declaración obligatoria semanales.</a:t>
            </a:r>
          </a:p>
          <a:p>
            <a:pPr marL="800100" marR="0" lvl="1" indent="-342900">
              <a:lnSpc>
                <a:spcPct val="100000"/>
              </a:lnSpc>
              <a:spcBef>
                <a:spcPts val="0"/>
              </a:spcBef>
              <a:spcAft>
                <a:spcPts val="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nSpc>
                <a:spcPct val="100000"/>
              </a:lnSpc>
              <a:spcBef>
                <a:spcPts val="0"/>
              </a:spcBef>
              <a:spcAft>
                <a:spcPts val="0"/>
              </a:spcAft>
              <a:buFont typeface="Courier New" panose="02070309020205020404" pitchFamily="49" charset="0"/>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14</a:t>
            </a:fld>
            <a:endParaRPr lang="en-US" altLang="en-US"/>
          </a:p>
        </p:txBody>
      </p:sp>
    </p:spTree>
    <p:extLst>
      <p:ext uri="{BB962C8B-B14F-4D97-AF65-F5344CB8AC3E}">
        <p14:creationId xmlns:p14="http://schemas.microsoft.com/office/powerpoint/2010/main" val="1907305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sección 3 de un reporte de enfermedades suele incluir una sección de comentarios, como los que se describen en la diapositiva. Los comentarios deben incluir notas que ayuden al lector a interpretar la tabla.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15</a:t>
            </a:fld>
            <a:endParaRPr lang="en-US" altLang="en-US"/>
          </a:p>
        </p:txBody>
      </p:sp>
    </p:spTree>
    <p:extLst>
      <p:ext uri="{BB962C8B-B14F-4D97-AF65-F5344CB8AC3E}">
        <p14:creationId xmlns:p14="http://schemas.microsoft.com/office/powerpoint/2010/main" val="1973711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la sección 4 pueden ser creativos y utilizar sus habilidades para mostrar datos. Deben crear al menos dos gráficos de enfermedades de su elección y proporcionar una o dos frases explicativas para cada uno.  Seleccione enfermedades de interés local, en particular las que estén aumentando, estén causando un brote o sean estacionalmente relevantes.  La primera figura debe ser un gráfico lineal o un histograma que muestre la incidencia durante al menos las últimas seis semanas. Si los datos están fácilmente disponibles, puede remontarse a principios de año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600"/>
              </a:spcAft>
              <a:buFont typeface="Wingdings" panose="05000000000000000000" pitchFamily="2" charset="2"/>
              <a:buChar char="§"/>
              <a:tabLst>
                <a:tab pos="228600" algn="l"/>
              </a:tabLst>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es un ejemplo de histograma que muestra el número de casos de dengue por semana epidemiológica en el Distrito X en 2024.</a:t>
            </a:r>
          </a:p>
          <a:p>
            <a:pPr marL="0" marR="0" indent="0">
              <a:lnSpc>
                <a:spcPct val="115000"/>
              </a:lnSpc>
              <a:spcBef>
                <a:spcPts val="0"/>
              </a:spcBef>
              <a:spcAft>
                <a:spcPts val="600"/>
              </a:spcAft>
              <a:buFont typeface="Wingdings" panose="05000000000000000000" pitchFamily="2" charset="2"/>
              <a:buNone/>
              <a:tabLst>
                <a:tab pos="2286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tabLst>
                <a:tab pos="228600"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Asegúrese de que su título incluye no sólo el nombre de la enfermedad, sino también el período de tiempo que abarca y el lugar, y de que sus ejes están etiquetados. </a:t>
            </a:r>
          </a:p>
          <a:p>
            <a:pPr marL="0" marR="0" indent="0">
              <a:lnSpc>
                <a:spcPct val="115000"/>
              </a:lnSpc>
              <a:spcBef>
                <a:spcPts val="0"/>
              </a:spcBef>
              <a:spcAft>
                <a:spcPts val="600"/>
              </a:spcAft>
              <a:buFont typeface="Wingdings" panose="05000000000000000000" pitchFamily="2" charset="2"/>
              <a:buNone/>
              <a:tabLst>
                <a:tab pos="2286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457200" marR="0" lvl="1" indent="0">
              <a:lnSpc>
                <a:spcPct val="115000"/>
              </a:lnSpc>
              <a:spcBef>
                <a:spcPts val="0"/>
              </a:spcBef>
              <a:spcAft>
                <a:spcPts val="600"/>
              </a:spcAft>
              <a:buFont typeface="Wingdings" panose="05000000000000000000" pitchFamily="2" charset="2"/>
              <a:buNone/>
              <a:tabLst>
                <a:tab pos="228600" algn="l"/>
              </a:tabLst>
            </a:pPr>
            <a:endParaRPr lang="es-ES" sz="1200" noProof="0" dirty="0">
              <a:solidFill>
                <a:srgbClr val="FF0000"/>
              </a:solidFill>
              <a:effectLst/>
              <a:highlight>
                <a:srgbClr val="FF0000"/>
              </a:highligh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16</a:t>
            </a:fld>
            <a:endParaRPr lang="en-US" altLang="en-US"/>
          </a:p>
        </p:txBody>
      </p:sp>
    </p:spTree>
    <p:extLst>
      <p:ext uri="{BB962C8B-B14F-4D97-AF65-F5344CB8AC3E}">
        <p14:creationId xmlns:p14="http://schemas.microsoft.com/office/powerpoint/2010/main" val="627192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segunda figura puede ser de cualquier tipo, o podría ser una tabla.  Las dos infografías pueden representar diferentes enfermedades o diferentes aspectos de la misma enfermedad, (por ejemplo, tendencia temporal y distribución de casos por edad y sexo). Proporcione 1-2 frases explicativas después de cada figura o tabla.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He aquí una tabla de ejemplo con el número de </a:t>
            </a:r>
            <a:r>
              <a:rPr lang="es-ES" sz="1200" b="0" noProof="0" dirty="0">
                <a:effectLst/>
                <a:latin typeface="Arial" panose="020B0604020202020204" pitchFamily="34" charset="0"/>
                <a:ea typeface="Times New Roman" panose="02020603050405020304" pitchFamily="18" charset="0"/>
                <a:cs typeface="Arial" panose="020B0604020202020204" pitchFamily="34" charset="0"/>
              </a:rPr>
              <a:t>casos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confirmados de sarampión </a:t>
            </a:r>
            <a:r>
              <a:rPr lang="es-ES" sz="1200" b="0" noProof="0" dirty="0">
                <a:latin typeface="Arial" panose="020B0604020202020204" pitchFamily="34" charset="0"/>
                <a:cs typeface="Arial" panose="020B0604020202020204" pitchFamily="34" charset="0"/>
              </a:rPr>
              <a:t>y el número acumulado de casos y hospitalizaciones por grupo de edad en el país X en 2023.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Puede presentar las mismas enfermedades cada semana o variar las enfermedades de una semana a otra.</a:t>
            </a:r>
          </a:p>
          <a:p>
            <a:pPr marL="171450" marR="0" indent="-171450">
              <a:lnSpc>
                <a:spcPct val="115000"/>
              </a:lnSpc>
              <a:spcBef>
                <a:spcPts val="0"/>
              </a:spcBef>
              <a:spcAft>
                <a:spcPts val="600"/>
              </a:spcAft>
              <a:buFont typeface="Wingdings" panose="05000000000000000000" pitchFamily="2" charset="2"/>
              <a:buChar char="§"/>
            </a:pPr>
            <a:endParaRPr lang="es-ES" sz="1200" b="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preguntas tiene sobre el informe resumido semanal de vigilancia?</a:t>
            </a:r>
          </a:p>
          <a:p>
            <a:pPr marL="171450" marR="0" indent="-171450">
              <a:lnSpc>
                <a:spcPct val="115000"/>
              </a:lnSpc>
              <a:spcBef>
                <a:spcPts val="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las preguntas, si es necesario.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17</a:t>
            </a:fld>
            <a:endParaRPr lang="en-US" altLang="en-US"/>
          </a:p>
        </p:txBody>
      </p:sp>
    </p:spTree>
    <p:extLst>
      <p:ext uri="{BB962C8B-B14F-4D97-AF65-F5344CB8AC3E}">
        <p14:creationId xmlns:p14="http://schemas.microsoft.com/office/powerpoint/2010/main" val="1245058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Su segunda actividad durante el Intervalo de Campo 1 será realizar una Auditoría de Calidad de Datos (ACD) y un análisis FODA. </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&lt;CLICK&gt;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Dependiendo de su programa, puede optar por visitar cualquiera de los dos:</a:t>
            </a:r>
            <a:endParaRPr lang="es-ES" sz="1200" b="1" noProof="0" dirty="0">
              <a:effectLst/>
              <a:latin typeface="Arial" panose="020B0604020202020204" pitchFamily="34" charset="0"/>
              <a:cs typeface="Arial" panose="020B0604020202020204" pitchFamily="34" charset="0"/>
            </a:endParaRPr>
          </a:p>
          <a:p>
            <a:pPr marL="628650" marR="0" lvl="1" indent="-171450">
              <a:spcBef>
                <a:spcPts val="0"/>
              </a:spcBef>
              <a:spcAft>
                <a:spcPts val="0"/>
              </a:spcAft>
              <a:buFont typeface="Courier New" panose="02070309020205020404" pitchFamily="49" charset="0"/>
              <a:buChar char="o"/>
            </a:pP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Tres centros de salud, o</a:t>
            </a:r>
            <a:endParaRPr lang="es-ES" sz="1200" b="1" noProof="0" dirty="0">
              <a:effectLst/>
              <a:latin typeface="Arial" panose="020B0604020202020204" pitchFamily="34" charset="0"/>
              <a:cs typeface="Arial" panose="020B0604020202020204" pitchFamily="34" charset="0"/>
            </a:endParaRPr>
          </a:p>
          <a:p>
            <a:pPr marL="628650" marR="0" lvl="1" indent="-171450">
              <a:spcBef>
                <a:spcPts val="0"/>
              </a:spcBef>
              <a:spcAft>
                <a:spcPts val="600"/>
              </a:spcAft>
              <a:buFont typeface="Courier New" panose="02070309020205020404" pitchFamily="49" charset="0"/>
              <a:buChar char="o"/>
            </a:pP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Dos centros de salud más un </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laboratorio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laboratorio de salud pública distrital (si existe), o el laboratorio del hospital distrital </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&lt;CLICK&gt; </a:t>
            </a:r>
            <a:endParaRPr lang="es-ES" sz="1200" b="1" noProof="0" dirty="0">
              <a:effectLst/>
              <a:latin typeface="Arial" panose="020B0604020202020204" pitchFamily="34" charset="0"/>
              <a:cs typeface="Arial" panose="020B0604020202020204" pitchFamily="34" charset="0"/>
            </a:endParaRPr>
          </a:p>
          <a:p>
            <a:pPr marL="0" marR="0">
              <a:spcBef>
                <a:spcPts val="1200"/>
              </a:spcBef>
              <a:spcAft>
                <a:spcPts val="600"/>
              </a:spcAft>
            </a:pPr>
            <a:endPar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00000"/>
              </a:lnSpc>
              <a:spcBef>
                <a:spcPts val="120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Una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visita 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centro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suele durar aproximadamente medio día. Esto incluye tiempo para presentaciones, una explicación del trabajo, entrevistas con el personal clave responsable de la notificación de enfermedades, revisión de la recopilación de datos de vigilancia y preguntas relacionadas con el laboratorio si decide visitar un laboratorio de salud pública. </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&lt;CLICK&gt; </a:t>
            </a:r>
            <a:endParaRPr lang="es-ES" sz="1200" b="1" noProof="0" dirty="0">
              <a:effectLst/>
              <a:latin typeface="Arial" panose="020B0604020202020204" pitchFamily="34" charset="0"/>
              <a:cs typeface="Arial" panose="020B0604020202020204" pitchFamily="34" charset="0"/>
            </a:endParaRPr>
          </a:p>
          <a:p>
            <a:pPr marL="0" marR="0" indent="0">
              <a:lnSpc>
                <a:spcPct val="115000"/>
              </a:lnSpc>
              <a:spcBef>
                <a:spcPts val="120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¿Cómo decide qué instalaciones o centros de notificación visitar?</a:t>
            </a:r>
          </a:p>
          <a:p>
            <a:pPr marL="0" marR="0" indent="0">
              <a:lnSpc>
                <a:spcPct val="115000"/>
              </a:lnSpc>
              <a:spcBef>
                <a:spcPts val="1200"/>
              </a:spcBef>
              <a:spcAft>
                <a:spcPts val="12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Considere la posibilidad de visitar un sitio que parece hacer un trabajo bastante bueno, informando casi siempre o sistemáticamente a tiempo (oportunamente). ¿Qué hacen bien? A continuación, considere la posibilidad de visitar un sitio que reporta mal, a menudo tarde o no reporta en absoluto. Tal vez su visita pueda identificar obstáculos o provocar cambios de actitud que mejoren la presentación de reportes.</a:t>
            </a:r>
          </a:p>
          <a:p>
            <a:endParaRPr lang="es-ES" noProof="0" dirty="0"/>
          </a:p>
        </p:txBody>
      </p:sp>
      <p:sp>
        <p:nvSpPr>
          <p:cNvPr id="4" name="Slide Number Placeholder 3"/>
          <p:cNvSpPr>
            <a:spLocks noGrp="1"/>
          </p:cNvSpPr>
          <p:nvPr>
            <p:ph type="sldNum" sz="quarter" idx="5"/>
          </p:nvPr>
        </p:nvSpPr>
        <p:spPr/>
        <p:txBody>
          <a:bodyPr/>
          <a:lstStyle/>
          <a:p>
            <a:fld id="{A158BF22-4DA9-483D-A969-73259D5D3400}" type="slidenum">
              <a:rPr lang="en-US" smtClean="0"/>
              <a:t>18</a:t>
            </a:fld>
            <a:endParaRPr lang="en-US" dirty="0"/>
          </a:p>
        </p:txBody>
      </p:sp>
    </p:spTree>
    <p:extLst>
      <p:ext uri="{BB962C8B-B14F-4D97-AF65-F5344CB8AC3E}">
        <p14:creationId xmlns:p14="http://schemas.microsoft.com/office/powerpoint/2010/main" val="1078062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Si se llevan a cabo auditorías de la calidad de los datos y se proporcionan comentarios que den lugar a una mejora de los informes de vigilancia, ¿cómo podría afectar esto a sus datos?</a:t>
            </a:r>
          </a:p>
          <a:p>
            <a:pPr marL="171450" marR="0" indent="-171450">
              <a:lnSpc>
                <a:spcPct val="115000"/>
              </a:lnSpc>
              <a:spcBef>
                <a:spcPts val="0"/>
              </a:spcBef>
              <a:spcAft>
                <a:spcPts val="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Posible 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Es posible que observe un aumento aparente de la enfermedad entre los datos que se notifican; a medida que mejora la calidad, es posible que se reciban de los centros de salud informes más completos sobre la enfermedad. Los datos de calidad significan mejores pruebas para la toma de decisiones.</a:t>
            </a:r>
          </a:p>
          <a:p>
            <a:pPr marL="171450" marR="0" indent="-171450">
              <a:lnSpc>
                <a:spcPct val="115000"/>
              </a:lnSpc>
              <a:spcBef>
                <a:spcPts val="0"/>
              </a:spcBef>
              <a:spcAft>
                <a:spcPts val="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Pregunta complementaria: </a:t>
            </a:r>
            <a:r>
              <a:rPr lang="es-ES" sz="1200" b="0" i="0" noProof="0" dirty="0">
                <a:effectLst/>
                <a:latin typeface="Arial" panose="020B0604020202020204" pitchFamily="34" charset="0"/>
                <a:ea typeface="Times New Roman" panose="02020603050405020304" pitchFamily="18" charset="0"/>
                <a:cs typeface="Arial" panose="020B0604020202020204" pitchFamily="34" charset="0"/>
              </a:rPr>
              <a:t>Si observa un aumento,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¿significa que tiene más casos que antes?</a:t>
            </a:r>
          </a:p>
          <a:p>
            <a:pPr marL="171450" marR="0" indent="-171450">
              <a:lnSpc>
                <a:spcPct val="115000"/>
              </a:lnSpc>
              <a:spcBef>
                <a:spcPts val="0"/>
              </a:spcBef>
              <a:spcAft>
                <a:spcPts val="0"/>
              </a:spcAft>
              <a:buFont typeface="Wingdings" panose="05000000000000000000" pitchFamily="2" charset="2"/>
              <a:buChar char="§"/>
            </a:pPr>
            <a:endParaRPr lang="es-ES" sz="1200" b="1" i="0"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No necesariamente. La mejora de la vigilancia puede recopilar datos que antes no se notificaban. No obstante, la mejora de la notificación aumenta nuestra capacidad para detectar brotes y comprender mejor la distribución de la enfermedad en el distrito, de modo que podemos priorizar mejor las actividades de prevención y control y utilizar los recursos de forma más eficaz.</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19</a:t>
            </a:fld>
            <a:endParaRPr lang="en-US" altLang="en-US"/>
          </a:p>
        </p:txBody>
      </p:sp>
    </p:spTree>
    <p:extLst>
      <p:ext uri="{BB962C8B-B14F-4D97-AF65-F5344CB8AC3E}">
        <p14:creationId xmlns:p14="http://schemas.microsoft.com/office/powerpoint/2010/main" val="3282485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Por favor, consulte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la Guía de Actividades del Intervalo de Campo 1. La guía le ayudará a realizar las actividades de campo requeridas y a prepararse para el Taller 2.</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a:t>
            </a:fld>
            <a:endParaRPr lang="en-US" altLang="en-US"/>
          </a:p>
        </p:txBody>
      </p:sp>
    </p:spTree>
    <p:extLst>
      <p:ext uri="{BB962C8B-B14F-4D97-AF65-F5344CB8AC3E}">
        <p14:creationId xmlns:p14="http://schemas.microsoft.com/office/powerpoint/2010/main" val="2309802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15000"/>
              </a:lnSpc>
              <a:spcBef>
                <a:spcPts val="430"/>
              </a:spcBef>
              <a:spcAft>
                <a:spcPts val="0"/>
              </a:spcAft>
              <a:buClrTx/>
              <a:buSzTx/>
              <a:buFontTx/>
              <a:buNone/>
              <a:tabLst/>
              <a:defRPr/>
            </a:pPr>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Por favor, diríjase a la Hoja de Trabajo de Auditoría de Calidad de Datos en su Guía de Actividades de Campo del Intervalo 1.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La hoja de trabajo puede personalizarse para el tipo de instalaciones que visitará. </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&lt;CLICK&gt;</a:t>
            </a:r>
          </a:p>
          <a:p>
            <a:pPr marL="0" marR="0" eaLnBrk="0" fontAlgn="base" hangingPunct="0">
              <a:lnSpc>
                <a:spcPct val="115000"/>
              </a:lnSpc>
              <a:spcBef>
                <a:spcPts val="430"/>
              </a:spcBef>
              <a:spcAft>
                <a:spcPts val="0"/>
              </a:spcAft>
            </a:pPr>
            <a:endPar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primera sección es un resumen de las </a:t>
            </a:r>
            <a:r>
              <a:rPr lang="es-ES" sz="1200" i="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personas con las que se reunió</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las </a:t>
            </a:r>
            <a:r>
              <a:rPr lang="es-ES" sz="1200" i="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actividades realizadas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y </a:t>
            </a:r>
            <a:r>
              <a:rPr lang="es-ES" sz="1200" i="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 retroalimentación que proporcionó</a:t>
            </a:r>
            <a:r>
              <a:rPr lang="es-ES" sz="1200" i="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Completará esta sección de último. </a:t>
            </a:r>
            <a:r>
              <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&lt;CLICK&gt;</a:t>
            </a: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endPar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lvl="0" indent="-171450" algn="l" defTabSz="914400" rtl="0" eaLnBrk="0" fontAlgn="base" latinLnBrk="0" hangingPunct="0">
              <a:lnSpc>
                <a:spcPct val="115000"/>
              </a:lnSpc>
              <a:spcBef>
                <a:spcPts val="43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 continuación, están las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5 áreas de vigilancia. Estas 5 áreas son siempre las mismas y deben cubrirse en su auditoría, pero las preguntas pueden modificarse para adaptarlas a sus necesidades. La lista de enfermedades de declaración obligatoria también debe actualizarse según sea necesario. </a:t>
            </a:r>
            <a:r>
              <a:rPr lang="es-ES" sz="1200" b="1" kern="1200" noProof="0" dirty="0">
                <a:effectLst/>
                <a:latin typeface="Arial" panose="020B0604020202020204" pitchFamily="34" charset="0"/>
                <a:ea typeface="MS Mincho" panose="02020609040205080304" pitchFamily="49" charset="-128"/>
                <a:cs typeface="Arial" panose="020B0604020202020204" pitchFamily="34" charset="0"/>
              </a:rPr>
              <a:t>&lt;CLICK&gt; </a:t>
            </a:r>
            <a:r>
              <a:rPr lang="es-ES" sz="1200" b="0" kern="1200" noProof="0" dirty="0">
                <a:effectLst/>
                <a:latin typeface="Arial" panose="020B0604020202020204" pitchFamily="34" charset="0"/>
                <a:ea typeface="MS Mincho" panose="02020609040205080304" pitchFamily="49" charset="-128"/>
                <a:cs typeface="Arial" panose="020B0604020202020204" pitchFamily="34" charset="0"/>
              </a:rPr>
              <a:t>Debe planificar la evaluación de los mismos puntos en cada centro </a:t>
            </a:r>
            <a:r>
              <a:rPr lang="es-ES" sz="1200" kern="1200" noProof="0" dirty="0">
                <a:effectLst/>
                <a:latin typeface="Arial" panose="020B0604020202020204" pitchFamily="34" charset="0"/>
                <a:ea typeface="MS Mincho" panose="02020609040205080304" pitchFamily="49" charset="-128"/>
                <a:cs typeface="Arial" panose="020B0604020202020204" pitchFamily="34" charset="0"/>
              </a:rPr>
              <a:t>que visite.</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20</a:t>
            </a:fld>
            <a:endParaRPr lang="en-US" altLang="en-US"/>
          </a:p>
        </p:txBody>
      </p:sp>
    </p:spTree>
    <p:extLst>
      <p:ext uri="{BB962C8B-B14F-4D97-AF65-F5344CB8AC3E}">
        <p14:creationId xmlns:p14="http://schemas.microsoft.com/office/powerpoint/2010/main" val="3515242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primera área es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Recopilación de datos</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Las otras áreas son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Confirmación de laboratorio, Revisión de datos, Análisis e interpretación y Reporte de datos.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171450" marR="0" indent="-171450">
              <a:lnSpc>
                <a:spcPct val="115000"/>
              </a:lnSpc>
              <a:spcBef>
                <a:spcPts val="0"/>
              </a:spcBef>
              <a:spcAft>
                <a:spcPts val="0"/>
              </a:spcAft>
              <a:buFont typeface="Wingdings" panose="05000000000000000000" pitchFamily="2" charset="2"/>
              <a:buChar char="§"/>
            </a:pPr>
            <a:endParaRPr lang="es-ES" sz="1200" i="1"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8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Cada una de estas cinco áreas tiene numerosas preguntas. He aquí algunos ejemplos de preguntas sobre el análisis y la interpretación de datos.</a:t>
            </a:r>
          </a:p>
          <a:p>
            <a:pPr marL="0" marR="0" indent="0">
              <a:lnSpc>
                <a:spcPct val="115000"/>
              </a:lnSpc>
              <a:spcBef>
                <a:spcPts val="0"/>
              </a:spcBef>
              <a:spcAft>
                <a:spcPts val="800"/>
              </a:spcAft>
              <a:buFont typeface="Wingdings" panose="05000000000000000000" pitchFamily="2" charset="2"/>
              <a:buNone/>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Además de realizar entrevistas con el personal, también puede obtener información sobre el funcionamiento del centro revisando los libros de registro de la clínica o el hospital y haciendo observaciones en las salas y en las áreas administrativas.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endParaRPr lang="es-ES" sz="1200" b="1" u="sng"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Al final de cada área, se proporciona un espacio de resumen para que pueda anotar sus observaciones o pensamientos sobre las posibles causas de omisiones o problemas y </a:t>
            </a:r>
            <a:r>
              <a:rPr lang="es-ES" sz="12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las soluciones recomendadas, incluida la fecha esperada para que ocurra el cambio y la persona responsable</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21</a:t>
            </a:fld>
            <a:endParaRPr lang="en-US" altLang="en-US"/>
          </a:p>
        </p:txBody>
      </p:sp>
    </p:spTree>
    <p:extLst>
      <p:ext uri="{BB962C8B-B14F-4D97-AF65-F5344CB8AC3E}">
        <p14:creationId xmlns:p14="http://schemas.microsoft.com/office/powerpoint/2010/main" val="13264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600"/>
              </a:spcBef>
              <a:spcAft>
                <a:spcPts val="0"/>
              </a:spcAft>
              <a:buFont typeface="Wingdings" panose="05000000000000000000" pitchFamily="2" charset="2"/>
              <a:buChar char="v"/>
            </a:pPr>
            <a:r>
              <a:rPr lang="es-ES" sz="1200" b="1" i="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Si el análisis FODA se trató en una sesión anterior, puede saltarse la mayor parte del texto siguiente.  Como alternativa, puede preguntar si hay alguna duda sobre el método de análisis FODA utilizando las notas que aparecen a continuación más como guía que como guion.</a:t>
            </a:r>
          </a:p>
          <a:p>
            <a:pPr marL="0" marR="0">
              <a:lnSpc>
                <a:spcPct val="115000"/>
              </a:lnSpc>
              <a:spcBef>
                <a:spcPts val="60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El siguiente paso es trabajar con su mentor para resumir los resultados de su visita de ACD, observaciones y puntos de vista en un análisis FODA. FODA son las siglas de Fortalezas, Oportunidades, Debilidades y Amenazas.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 análisis FODA es un método para resumir eficazmente el estado de una organización o situación. Proporciona una forma de comunicar información clave: observaciones tanto positivas (fila superior) como desafiantes (fila inferior), que pueden ser internas (columna izquierda) o externas (columna derecha).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Las observaciones e ideas de los participantes deben clasificarse en uno de los cuatro grupos siguientes:</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Fortalezas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(F) (Internas): Aspectos clave de las instalaciones sanitarias que contribuyen a lograr y mantener una vigilancia de las enfermedades oportuna y de alta calidad.</a:t>
            </a:r>
          </a:p>
          <a:p>
            <a:pPr marL="857250" marR="0" lvl="1" indent="-171450">
              <a:lnSpc>
                <a:spcPct val="115000"/>
              </a:lnSpc>
              <a:spcBef>
                <a:spcPts val="0"/>
              </a:spcBef>
              <a:spcAft>
                <a:spcPts val="60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Ejemplo: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Director médico informado que apoya la vigilancia</a:t>
            </a:r>
          </a:p>
          <a:p>
            <a:pPr marL="857250" marR="0" lvl="1" indent="-171450">
              <a:lnSpc>
                <a:spcPct val="115000"/>
              </a:lnSpc>
              <a:spcBef>
                <a:spcPts val="0"/>
              </a:spcBef>
              <a:spcAft>
                <a:spcPts val="600"/>
              </a:spcAft>
              <a:buFont typeface="Arial" panose="020B0604020202020204" pitchFamily="34" charset="0"/>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Oportunidades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 (Externas): Aspectos externos que podrían estar disponibles para ayudar a lograr una vigilancia de la enfermedad oportuna y de alta calidad.</a:t>
            </a:r>
          </a:p>
          <a:p>
            <a:pPr marL="857250" marR="0" lvl="1" indent="-171450">
              <a:lnSpc>
                <a:spcPct val="115000"/>
              </a:lnSpc>
              <a:spcBef>
                <a:spcPts val="0"/>
              </a:spcBef>
              <a:spcAft>
                <a:spcPts val="60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Ejemplo:</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Recursos de la OMS disponibles para impartir formación</a:t>
            </a:r>
          </a:p>
          <a:p>
            <a:pPr marL="857250" marR="0" lvl="1" indent="-171450">
              <a:lnSpc>
                <a:spcPct val="115000"/>
              </a:lnSpc>
              <a:spcBef>
                <a:spcPts val="0"/>
              </a:spcBef>
              <a:spcAft>
                <a:spcPts val="600"/>
              </a:spcAft>
              <a:buFont typeface="Arial" panose="020B0604020202020204" pitchFamily="34" charset="0"/>
              <a:buChar char="•"/>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857250" marR="0" lvl="1" indent="-171450">
              <a:lnSpc>
                <a:spcPct val="115000"/>
              </a:lnSpc>
              <a:spcBef>
                <a:spcPts val="0"/>
              </a:spcBef>
              <a:spcAft>
                <a:spcPts val="6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Debilidades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 (Internas): Aspectos clave de los establecimientos de salud que son obstáculos para lograr y mantener una vigilancia de alta calidad y oportuna.</a:t>
            </a:r>
          </a:p>
          <a:p>
            <a:pPr marL="857250" marR="0" lvl="1" indent="-171450">
              <a:lnSpc>
                <a:spcPct val="115000"/>
              </a:lnSpc>
              <a:spcBef>
                <a:spcPts val="0"/>
              </a:spcBef>
              <a:spcAft>
                <a:spcPts val="600"/>
              </a:spcAft>
              <a:buFont typeface="Arial" panose="020B0604020202020204" pitchFamily="34" charset="0"/>
              <a:buChar char="•"/>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Ejemplo: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El personal no está bien informado sobre la necesidad de notificar enfermedades o sobre cómo hacerlo.</a:t>
            </a:r>
          </a:p>
          <a:p>
            <a:pPr marL="857250" marR="0" lvl="1" indent="-171450">
              <a:lnSpc>
                <a:spcPct val="115000"/>
              </a:lnSpc>
              <a:spcBef>
                <a:spcPts val="0"/>
              </a:spcBef>
              <a:spcAft>
                <a:spcPts val="600"/>
              </a:spcAft>
              <a:buFont typeface="Courier New" panose="02070309020205020404" pitchFamily="49" charset="0"/>
              <a:buChar char="o"/>
            </a:pPr>
            <a:endParaRPr lang="es-ES" sz="1200" i="1" noProof="0" dirty="0">
              <a:effectLst/>
              <a:latin typeface="Arial" panose="020B0604020202020204" pitchFamily="34" charset="0"/>
              <a:ea typeface="Times New Roman" panose="02020603050405020304" pitchFamily="18" charset="0"/>
              <a:cs typeface="Arial" panose="020B0604020202020204" pitchFamily="34" charset="0"/>
            </a:endParaRPr>
          </a:p>
          <a:p>
            <a:pPr marL="857250" marR="0" lvl="1" indent="-171450">
              <a:lnSpc>
                <a:spcPct val="115000"/>
              </a:lnSpc>
              <a:spcBef>
                <a:spcPts val="0"/>
              </a:spcBef>
              <a:spcAft>
                <a:spcPts val="600"/>
              </a:spcAft>
              <a:buFont typeface="Courier New" panose="02070309020205020404" pitchFamily="49" charset="0"/>
              <a:buChar char="o"/>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628650" marR="0" lvl="1" indent="-171450">
              <a:lnSpc>
                <a:spcPct val="115000"/>
              </a:lnSpc>
              <a:spcBef>
                <a:spcPts val="0"/>
              </a:spcBef>
              <a:spcAft>
                <a:spcPts val="600"/>
              </a:spcAft>
              <a:buFont typeface="Courier New" panose="02070309020205020404" pitchFamily="49" charset="0"/>
              <a:buChar char="o"/>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Amenazas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 (Externas</a:t>
            </a:r>
            <a:r>
              <a:rPr lang="es-ES" sz="1200" noProof="0" dirty="0">
                <a:solidFill>
                  <a:srgbClr val="000000"/>
                </a:solidFill>
                <a:effectLst/>
                <a:latin typeface="Arial" panose="020B0604020202020204" pitchFamily="34" charset="0"/>
                <a:ea typeface="+mn-ea"/>
                <a:cs typeface="Arial" panose="020B0604020202020204" pitchFamily="34" charset="0"/>
              </a:rPr>
              <a:t>) Factores externos, fuera del control de una organización, que podrían interferir o impedir la consecución de los objetivos.</a:t>
            </a:r>
            <a:endParaRPr lang="es-ES" sz="1200" b="1" i="1" noProof="0" dirty="0">
              <a:solidFill>
                <a:srgbClr val="000000"/>
              </a:solidFill>
              <a:effectLst/>
              <a:latin typeface="Arial" panose="020B0604020202020204" pitchFamily="34" charset="0"/>
              <a:ea typeface="+mn-ea"/>
              <a:cs typeface="Arial" panose="020B0604020202020204" pitchFamily="34" charset="0"/>
            </a:endParaRPr>
          </a:p>
          <a:p>
            <a:pPr marL="457200" marR="0" lvl="1" indent="0">
              <a:lnSpc>
                <a:spcPct val="115000"/>
              </a:lnSpc>
              <a:spcBef>
                <a:spcPts val="0"/>
              </a:spcBef>
              <a:spcAft>
                <a:spcPts val="600"/>
              </a:spcAft>
              <a:buFont typeface="Courier New" panose="02070309020205020404" pitchFamily="49" charset="0"/>
              <a:buNone/>
            </a:pPr>
            <a:r>
              <a:rPr lang="es-ES" sz="1200" b="1" i="1" noProof="0" dirty="0">
                <a:solidFill>
                  <a:srgbClr val="000000"/>
                </a:solidFill>
                <a:effectLst/>
                <a:latin typeface="Arial" panose="020B0604020202020204" pitchFamily="34" charset="0"/>
                <a:ea typeface="+mn-ea"/>
                <a:cs typeface="Arial" panose="020B0604020202020204" pitchFamily="34" charset="0"/>
              </a:rPr>
              <a:t>     .    </a:t>
            </a: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Ejemplo: </a:t>
            </a:r>
            <a:r>
              <a:rPr lang="es-ES" sz="1200" noProof="0" dirty="0">
                <a:solidFill>
                  <a:srgbClr val="000000"/>
                </a:solidFill>
                <a:effectLst/>
                <a:latin typeface="Arial" panose="020B0604020202020204" pitchFamily="34" charset="0"/>
                <a:ea typeface="+mn-ea"/>
                <a:cs typeface="Arial" panose="020B0604020202020204" pitchFamily="34" charset="0"/>
              </a:rPr>
              <a:t>La mala conexión a Internet limita la carga puntual de los datos de vigilancia.</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nSpc>
                <a:spcPct val="115000"/>
              </a:lnSpc>
              <a:spcBef>
                <a:spcPts val="0"/>
              </a:spcBef>
              <a:spcAft>
                <a:spcPts val="0"/>
              </a:spcAft>
              <a:buFont typeface="Courier New" panose="02070309020205020404" pitchFamily="49" charset="0"/>
              <a:buNone/>
            </a:pPr>
            <a:br>
              <a:rPr lang="es-ES" sz="1200" noProof="0" dirty="0">
                <a:effectLst/>
                <a:latin typeface="Arial" panose="020B0604020202020204" pitchFamily="34" charset="0"/>
                <a:ea typeface="Times New Roman" panose="02020603050405020304" pitchFamily="18" charset="0"/>
                <a:cs typeface="Arial" panose="020B0604020202020204" pitchFamily="34" charset="0"/>
              </a:rPr>
            </a:br>
            <a:r>
              <a:rPr lang="es-ES" sz="1200" noProof="0" dirty="0">
                <a:effectLst/>
                <a:latin typeface="Arial" panose="020B0604020202020204" pitchFamily="34" charset="0"/>
                <a:ea typeface="Times New Roman" panose="02020603050405020304" pitchFamily="18" charset="0"/>
                <a:cs typeface="Arial" panose="020B0604020202020204" pitchFamily="34" charset="0"/>
              </a:rPr>
              <a:t>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22</a:t>
            </a:fld>
            <a:endParaRPr lang="en-US" altLang="en-US"/>
          </a:p>
        </p:txBody>
      </p:sp>
    </p:spTree>
    <p:extLst>
      <p:ext uri="{BB962C8B-B14F-4D97-AF65-F5344CB8AC3E}">
        <p14:creationId xmlns:p14="http://schemas.microsoft.com/office/powerpoint/2010/main" val="881642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Para la Actividad No. 3, se anima a los participantes a trabajar con un participante de un sector diferente para crear una tabla de vigilancia que combine datos de dos o más sectores. Pueden seleccionar algunas enfermedades zoonóticas de alta prioridad, enfermedades transmitidas por vectores o una enfermedad con un componente ambiental donde se recopilen datos de vigilancia. El número de casos y las variables pueden compararse a través del lugar o del tiempo.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Este es un ejemplo de tabla de un boletín con enfoque de Una Sola Salud en el que se combinaron datos de vigilancia de los sectores de salud humana y sanidad animal para dos enfermedades zoonóticas. Antes de combinar los datos, es importante asegurarse de que representan la misma zona geográfica y el mismo periodo de tiempo. Hay que señalar cualquier discrepancia. La presentación de los datos de este modo facilita la comunicación entre los sectores: Cualquier aumento repentino de casos en un sector debe alertar a los demás sectores para que revisen sus datos. </a:t>
            </a:r>
          </a:p>
          <a:p>
            <a:pPr marL="171450" marR="0" indent="-171450">
              <a:lnSpc>
                <a:spcPct val="115000"/>
              </a:lnSpc>
              <a:spcBef>
                <a:spcPts val="0"/>
              </a:spcBef>
              <a:spcAft>
                <a:spcPts val="0"/>
              </a:spcAft>
              <a:buFont typeface="Wingdings" panose="05000000000000000000" pitchFamily="2" charset="2"/>
              <a:buChar char="§"/>
            </a:pPr>
            <a:endParaRPr lang="es-ES" sz="1200"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Diga</a:t>
            </a:r>
            <a:r>
              <a:rPr lang="es-ES" sz="1200"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El cuadro puede presentarse individualmente con un resumen de los resultados. O puede </a:t>
            </a:r>
            <a:r>
              <a:rPr lang="es-ES" sz="1200" i="1"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incorporarse al Informe resumido semanal de vigilancia, </a:t>
            </a:r>
            <a:r>
              <a:rPr lang="es-ES" sz="1200" i="0"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si los datos representan la misma región y el mismo periodo de tiempo que el resto del Informe resumido de vigilancia semanal</a:t>
            </a:r>
            <a:r>
              <a:rPr lang="es-ES" sz="1200" i="1"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s-ES" sz="1200"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Si los participantes de diferentes sectores trabajan juntos para elaborar la tabla, cada uno puede incorporar la misma tabla a su Informe de Vigilancia Semanal individual.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eaLnBrk="0" fontAlgn="base" hangingPunct="0">
              <a:lnSpc>
                <a:spcPct val="115000"/>
              </a:lnSpc>
              <a:spcBef>
                <a:spcPts val="430"/>
              </a:spcBef>
              <a:spcAft>
                <a:spcPts val="0"/>
              </a:spcAft>
            </a:pPr>
            <a:r>
              <a:rPr lang="es-ES" sz="1200" kern="1200" noProof="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23</a:t>
            </a:fld>
            <a:endParaRPr lang="en-US" altLang="en-US"/>
          </a:p>
        </p:txBody>
      </p:sp>
    </p:spTree>
    <p:extLst>
      <p:ext uri="{BB962C8B-B14F-4D97-AF65-F5344CB8AC3E}">
        <p14:creationId xmlns:p14="http://schemas.microsoft.com/office/powerpoint/2010/main" val="13898954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0"/>
              </a:spcBef>
              <a:spcAft>
                <a:spcPts val="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cs typeface="Arial" panose="020B0604020202020204" pitchFamily="34" charset="0"/>
              </a:rPr>
              <a:t>He aquí algunos ejemplos de cómo pueden combinarse datos de distintos sectores </a:t>
            </a:r>
            <a:r>
              <a:rPr lang="es-ES" sz="1200" b="1" noProof="0" dirty="0">
                <a:latin typeface="Arial" panose="020B0604020202020204" pitchFamily="34" charset="0"/>
                <a:cs typeface="Arial" panose="020B0604020202020204" pitchFamily="34" charset="0"/>
              </a:rPr>
              <a:t>&lt;CLICK&gt;</a:t>
            </a:r>
            <a:r>
              <a:rPr lang="es-ES" sz="1200" noProof="0" dirty="0">
                <a:latin typeface="Arial" panose="020B0604020202020204" pitchFamily="34" charset="0"/>
                <a:cs typeface="Arial" panose="020B0604020202020204" pitchFamily="34" charset="0"/>
              </a:rPr>
              <a:t>. </a:t>
            </a:r>
          </a:p>
          <a:p>
            <a:pPr marL="171450" indent="-171450">
              <a:buFont typeface="Wingdings" panose="05000000000000000000" pitchFamily="2" charset="2"/>
              <a:buChar char="§"/>
            </a:pPr>
            <a:endParaRPr lang="es-ES" sz="1200"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cs typeface="Arial" panose="020B0604020202020204" pitchFamily="34" charset="0"/>
              </a:rPr>
              <a:t>En el caso de las enfermedades zoonóticas, se pueden seleccionar varias enfermedades para comparar el número de casos humanos y animales durante el periodo de vigilancia de seis semanas. Otra opción es seleccionar una enfermedad y ampliar el tiempo a meses o años. </a:t>
            </a:r>
            <a:r>
              <a:rPr lang="es-ES" sz="1200" b="1" noProof="0" dirty="0">
                <a:latin typeface="Arial" panose="020B0604020202020204" pitchFamily="34" charset="0"/>
                <a:cs typeface="Arial" panose="020B0604020202020204" pitchFamily="34" charset="0"/>
              </a:rPr>
              <a:t>&lt;CLICK&gt;</a:t>
            </a:r>
          </a:p>
          <a:p>
            <a:pPr marL="171450" indent="-171450">
              <a:buFont typeface="Wingdings" panose="05000000000000000000" pitchFamily="2" charset="2"/>
              <a:buChar char="§"/>
            </a:pPr>
            <a:endParaRPr lang="es-ES" sz="1200"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cs typeface="Arial" panose="020B0604020202020204" pitchFamily="34" charset="0"/>
              </a:rPr>
              <a:t>En el caso de las enfermedades transmitidas por vectores, los datos de casos humanos pueden compararse con datos medioambientales, como los recogidos a través de la vigilancia de vectores. La vigilancia de vectores suele implicar al laboratorio para la identificación y el análisis molecular. La malaria se presenta aquí como ejemplo. </a:t>
            </a:r>
            <a:r>
              <a:rPr lang="es-ES" sz="1200" b="1" noProof="0" dirty="0">
                <a:latin typeface="Arial" panose="020B0604020202020204" pitchFamily="34" charset="0"/>
                <a:cs typeface="Arial" panose="020B0604020202020204" pitchFamily="34" charset="0"/>
              </a:rPr>
              <a:t>&lt;CLICK&gt; </a:t>
            </a:r>
          </a:p>
          <a:p>
            <a:pPr marL="171450" indent="-171450">
              <a:buFont typeface="Wingdings" panose="05000000000000000000" pitchFamily="2" charset="2"/>
              <a:buChar char="§"/>
            </a:pPr>
            <a:endParaRPr lang="es-ES" sz="1200" b="1" noProof="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latin typeface="Arial" panose="020B0604020202020204" pitchFamily="34" charset="0"/>
                <a:cs typeface="Arial" panose="020B0604020202020204" pitchFamily="34" charset="0"/>
              </a:rPr>
              <a:t>Algunas enfermedades afectan a los seres humanos y a los animales, y también tienen vectores artrópodos. Se pueden combinar datos de los 3 sectores para comparar datos y poder analizar tendencias en la distribución y el tiempo. </a:t>
            </a:r>
          </a:p>
          <a:p>
            <a:endParaRPr lang="es-ES" sz="1200" noProof="0" dirty="0">
              <a:latin typeface="Arial" panose="020B0604020202020204" pitchFamily="34" charset="0"/>
              <a:cs typeface="Arial" panose="020B0604020202020204" pitchFamily="34" charset="0"/>
            </a:endParaRP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24</a:t>
            </a:fld>
            <a:endParaRPr lang="en-US" altLang="en-US"/>
          </a:p>
        </p:txBody>
      </p:sp>
    </p:spTree>
    <p:extLst>
      <p:ext uri="{BB962C8B-B14F-4D97-AF65-F5344CB8AC3E}">
        <p14:creationId xmlns:p14="http://schemas.microsoft.com/office/powerpoint/2010/main" val="1554948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457200" algn="l"/>
                <a:tab pos="1336675"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 última actividad consiste en cambiar las actividades en su propia oficina.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última instancia, estas actividades deben conducir a cambios en la forma en que su oficina lleva a cabo la vigilancia.  Un ejemplo es: "¿Qué hay en tu pared?".  ¿Están en blanco las paredes de la oficina de vigilancia? </a:t>
            </a:r>
          </a:p>
          <a:p>
            <a:pPr marL="171450" marR="0" indent="-171450">
              <a:lnSpc>
                <a:spcPct val="115000"/>
              </a:lnSpc>
              <a:spcBef>
                <a:spcPts val="0"/>
              </a:spcBef>
              <a:spcAft>
                <a:spcPts val="1200"/>
              </a:spcAft>
              <a:buFont typeface="Wingdings" panose="05000000000000000000" pitchFamily="2" charset="2"/>
              <a:buChar char="§"/>
              <a:tabLst>
                <a:tab pos="457200" algn="l"/>
                <a:tab pos="1336675"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457200" algn="l"/>
                <a:tab pos="1336675"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Una demostración importante de que los datos sanitarios se están utilizando para orientar la toma de decisiones es la exposición de datos sanitarios, tendencias de las enfermedades e información sobre eventos de salud pública de importancia en las paredes de los centros sanitarios, laboratorios y oficinas sanitarias de los distritos responsables de la vigilancia y respuesta a las enfermedades.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25</a:t>
            </a:fld>
            <a:endParaRPr lang="en-US" altLang="en-US"/>
          </a:p>
        </p:txBody>
      </p:sp>
    </p:spTree>
    <p:extLst>
      <p:ext uri="{BB962C8B-B14F-4D97-AF65-F5344CB8AC3E}">
        <p14:creationId xmlns:p14="http://schemas.microsoft.com/office/powerpoint/2010/main" val="1288241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Durante las visitas a los centros de salud para la Auditoría de la Calidad de los Datos (ACD), los participantes deben hacer observaciones sobre los informes de vigilancia y preguntar acerca de los carteles, gráficos, tablas, cuadros u otra información sobre la vigilancia de enfermedades colocados de forma destacada en las paredes de las oficinas de vigilancia, los laboratorios o los hospitales. Considere si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el personal y el director pueden ver fácilmente o encontrar de inmediato información sobre lo que está ocurriendo en la comunidad, ¡que es para lo que llevamos a cabo la vigilancia en primer lugar!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endPar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Estas fotos muestran las paredes de las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oficinas de vigilancia de los distritos, cubiertas de tablas, gráficos y mapas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de diferentes países.</a:t>
            </a:r>
          </a:p>
          <a:p>
            <a:pPr marL="171450" marR="0" indent="-171450">
              <a:lnSpc>
                <a:spcPct val="115000"/>
              </a:lnSpc>
              <a:spcBef>
                <a:spcPts val="1200"/>
              </a:spcBef>
              <a:spcAft>
                <a:spcPts val="600"/>
              </a:spcAft>
              <a:buFont typeface="Wingdings" panose="05000000000000000000" pitchFamily="2" charset="2"/>
              <a:buChar char="§"/>
            </a:pPr>
            <a:endPar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¿Cree que algún centro de su distrito dispone de esta información? ¿Cree que sería útil colgarla en las paredes de un centro sanitario?</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a:t>
            </a:r>
          </a:p>
          <a:p>
            <a:pPr marL="457200" marR="0" indent="-457200">
              <a:lnSpc>
                <a:spcPct val="115000"/>
              </a:lnSpc>
              <a:spcBef>
                <a:spcPts val="1200"/>
              </a:spcBef>
              <a:spcAft>
                <a:spcPts val="1200"/>
              </a:spcAft>
              <a:tabLst>
                <a:tab pos="457200"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1200"/>
              </a:spcAft>
              <a:tabLst>
                <a:tab pos="457200" algn="l"/>
                <a:tab pos="1336675" algn="l"/>
              </a:tabLst>
            </a:pPr>
            <a:r>
              <a:rPr lang="es-ES" sz="1200" b="1" i="1" noProof="0" dirty="0">
                <a:effectLst/>
                <a:latin typeface="Arial" panose="020B0604020202020204" pitchFamily="34" charset="0"/>
                <a:ea typeface="Times New Roman" panose="02020603050405020304" pitchFamily="18" charset="0"/>
                <a:cs typeface="Arial" panose="020B0604020202020204" pitchFamily="34" charset="0"/>
              </a:rPr>
              <a:t>	</a:t>
            </a:r>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26</a:t>
            </a:fld>
            <a:endParaRPr lang="en-US" altLang="en-US"/>
          </a:p>
        </p:txBody>
      </p:sp>
    </p:spTree>
    <p:extLst>
      <p:ext uri="{BB962C8B-B14F-4D97-AF65-F5344CB8AC3E}">
        <p14:creationId xmlns:p14="http://schemas.microsoft.com/office/powerpoint/2010/main" val="37879294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He aquí un ejemplo de gráfico lineal colocado en la pared que registra dos enfermedades en un solo gráfico - ahorra espacio en la pared Y le ayuda a establecer prioridades entre las enfermedades.  Cada semana, actualice la información, añadiendo los datos de esa semana.</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27</a:t>
            </a:fld>
            <a:endParaRPr lang="en-US" altLang="en-US"/>
          </a:p>
        </p:txBody>
      </p:sp>
    </p:spTree>
    <p:extLst>
      <p:ext uri="{BB962C8B-B14F-4D97-AF65-F5344CB8AC3E}">
        <p14:creationId xmlns:p14="http://schemas.microsoft.com/office/powerpoint/2010/main" val="3923283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La diapositiva anterior mostraba el seguimiento del sarampión y la diarrea como vigilancia rutinaria.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esta gráfica se ofrece un poco más de detalle sobre el sarampión, mostrando los casos y las muertes. De nuevo, este gráfico debe actualizarse cada semana a medida que se reciban nuevos datos.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28</a:t>
            </a:fld>
            <a:endParaRPr lang="en-US" altLang="en-US"/>
          </a:p>
        </p:txBody>
      </p:sp>
    </p:spTree>
    <p:extLst>
      <p:ext uri="{BB962C8B-B14F-4D97-AF65-F5344CB8AC3E}">
        <p14:creationId xmlns:p14="http://schemas.microsoft.com/office/powerpoint/2010/main" val="5770288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1200"/>
              </a:spcBef>
              <a:spcAft>
                <a:spcPts val="600"/>
              </a:spcAft>
            </a:pP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Notas para el instructor:</a:t>
            </a:r>
          </a:p>
          <a:p>
            <a:pPr marL="0" marR="0">
              <a:lnSpc>
                <a:spcPct val="115000"/>
              </a:lnSpc>
              <a:spcBef>
                <a:spcPts val="120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Al final del año, puede resumir los resultados.  Esta diapositiva muestra la oportunidad de los informes semanales recibidos durante las 52 semanas de 2023 por los establecimientos de salud del Distrito X. El ejemplo es ficticio; sin embargo, este tipo de información es un ejemplo de lo que podría ser útil exhibir en una pared, actualizando el gráfico cada semana.</a:t>
            </a:r>
          </a:p>
          <a:p>
            <a:pPr marL="171450" marR="0" indent="-171450">
              <a:lnSpc>
                <a:spcPct val="115000"/>
              </a:lnSpc>
              <a:spcBef>
                <a:spcPts val="1200"/>
              </a:spcBef>
              <a:spcAft>
                <a:spcPts val="600"/>
              </a:spcAft>
              <a:buFont typeface="Wingdings" panose="05000000000000000000" pitchFamily="2" charset="2"/>
              <a:buChar char="§"/>
            </a:pPr>
            <a:endParaRPr lang="es-ES" sz="1200" b="1"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¿Qué muestra esta diapositiva sobre la presentación de informes entre los centros sanitarios durante 2023?</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Acuse recibo de la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 respuesta(s).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Respuesta: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Diez centros. Seis están al 90% o por encima, y otros tres están por encima del 80%. El centro D está al 75%. </a:t>
            </a:r>
          </a:p>
          <a:p>
            <a:pPr marL="171450" marR="0" indent="-171450">
              <a:lnSpc>
                <a:spcPct val="115000"/>
              </a:lnSpc>
              <a:spcBef>
                <a:spcPts val="1200"/>
              </a:spcBef>
              <a:spcAft>
                <a:spcPts val="600"/>
              </a:spcAft>
              <a:buFont typeface="Wingdings" panose="05000000000000000000" pitchFamily="2" charset="2"/>
              <a:buChar char="§"/>
            </a:pPr>
            <a:endParaRPr lang="es-ES"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¿Cree que está justificada una visita al centro D</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Agradezca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las respuestas y permita una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breve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discusión si es necesario.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Se acepta tanto un sí como un no, siempre que se exponga un razonamiento válido.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29</a:t>
            </a:fld>
            <a:endParaRPr lang="en-US" altLang="en-US"/>
          </a:p>
        </p:txBody>
      </p:sp>
    </p:spTree>
    <p:extLst>
      <p:ext uri="{BB962C8B-B14F-4D97-AF65-F5344CB8AC3E}">
        <p14:creationId xmlns:p14="http://schemas.microsoft.com/office/powerpoint/2010/main" val="115236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s-ES" b="1" noProof="0" dirty="0">
                <a:latin typeface="Arial"/>
                <a:cs typeface="Arial"/>
              </a:rPr>
              <a:t>Notas del instructor: </a:t>
            </a:r>
            <a:endParaRPr lang="es-ES" noProof="0" dirty="0">
              <a:latin typeface="Arial"/>
              <a:cs typeface="Arial"/>
            </a:endParaRPr>
          </a:p>
          <a:p>
            <a:pPr>
              <a:spcBef>
                <a:spcPts val="0"/>
              </a:spcBef>
              <a:spcAft>
                <a:spcPts val="0"/>
              </a:spcAft>
            </a:pPr>
            <a:endParaRPr lang="es-ES" b="1" i="1" noProof="0" dirty="0">
              <a:latin typeface="Arial"/>
              <a:cs typeface="Arial"/>
            </a:endParaRPr>
          </a:p>
          <a:p>
            <a:pPr marL="171450" indent="-171450">
              <a:spcBef>
                <a:spcPts val="0"/>
              </a:spcBef>
              <a:spcAft>
                <a:spcPts val="0"/>
              </a:spcAft>
              <a:buFont typeface="Wingdings"/>
              <a:buChar char="v"/>
            </a:pPr>
            <a:r>
              <a:rPr lang="es-ES" b="1" i="1" noProof="0" dirty="0">
                <a:latin typeface="Arial"/>
                <a:cs typeface="Arial"/>
              </a:rPr>
              <a:t>Estos iconos sirven como señales para ayudarle a navegar por el contenido y saber lo que le espera.</a:t>
            </a:r>
            <a:endParaRPr lang="es-ES" noProof="0" dirty="0">
              <a:latin typeface="Arial"/>
              <a:cs typeface="Arial"/>
            </a:endParaRPr>
          </a:p>
          <a:p>
            <a:endParaRPr lang="es-ES" noProof="0" dirty="0">
              <a:latin typeface="Calibri"/>
              <a:cs typeface="Calibri"/>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a:t>3</a:t>
            </a:fld>
            <a:endParaRPr lang="en-US" altLang="en-US"/>
          </a:p>
        </p:txBody>
      </p:sp>
    </p:spTree>
    <p:extLst>
      <p:ext uri="{BB962C8B-B14F-4D97-AF65-F5344CB8AC3E}">
        <p14:creationId xmlns:p14="http://schemas.microsoft.com/office/powerpoint/2010/main" val="34504971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Hasta ahora, los gráficos que hemos sugerido abarcan oportunidad y las tendencias de las enfermedades a lo largo del tiempo. ¿Qué hay del lugar?  </a:t>
            </a:r>
          </a:p>
          <a:p>
            <a:pPr marL="171450" marR="0" indent="-171450">
              <a:lnSpc>
                <a:spcPct val="115000"/>
              </a:lnSpc>
              <a:spcBef>
                <a:spcPts val="0"/>
              </a:spcBef>
              <a:spcAft>
                <a:spcPts val="12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el lugar, lo más obvio es un mapa. Puede utilizar tachuelas/chinchetas/pines en un mapa colgante para identificar los casos de enfermedad. Algunos distritos utilizan chinchetas de diferentes colores para resumir diferentes enfermedades o diferentes cantidades de casos.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30</a:t>
            </a:fld>
            <a:endParaRPr lang="en-US" altLang="en-US"/>
          </a:p>
        </p:txBody>
      </p:sp>
    </p:spTree>
    <p:extLst>
      <p:ext uri="{BB962C8B-B14F-4D97-AF65-F5344CB8AC3E}">
        <p14:creationId xmlns:p14="http://schemas.microsoft.com/office/powerpoint/2010/main" val="18902132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 resumen, esta tabla enumera las actividades de campo del Intervalo 1 a la izquierda, junto con sus productos asociados a la derecha. Los detalles se incluyen en el documento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Guía de actividades de campo del Intervalo 1</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Al final del Intervalo de campo 1, se espera que cada participante:</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Envíe por correo electrónico sus productos, y</a:t>
            </a:r>
          </a:p>
          <a:p>
            <a:pPr marL="628650" marR="0" lvl="1" indent="-171450">
              <a:lnSpc>
                <a:spcPct val="115000"/>
              </a:lnSpc>
              <a:spcBef>
                <a:spcPts val="0"/>
              </a:spcBef>
              <a:spcAft>
                <a:spcPts val="1200"/>
              </a:spcAft>
              <a:buFont typeface="Courier New" panose="02070309020205020404" pitchFamily="49" charset="0"/>
              <a:buChar char="o"/>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Haga una presentación en Power Point de 15 a 20 minutos al inicio del Taller 2 resumiendo sus actividades.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31</a:t>
            </a:fld>
            <a:endParaRPr lang="en-US" altLang="en-US"/>
          </a:p>
        </p:txBody>
      </p:sp>
    </p:spTree>
    <p:extLst>
      <p:ext uri="{BB962C8B-B14F-4D97-AF65-F5344CB8AC3E}">
        <p14:creationId xmlns:p14="http://schemas.microsoft.com/office/powerpoint/2010/main" val="41699472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6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6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Esta diapositiva resume lo que constituyen las mejores prácticas a la hora de organizar, resumir, analizar y mostrar los datos, hallazgos e interpretaciones de la vigilancia.</a:t>
            </a:r>
          </a:p>
          <a:p>
            <a:pPr marL="171450" marR="0" indent="-171450">
              <a:lnSpc>
                <a:spcPct val="115000"/>
              </a:lnSpc>
              <a:spcBef>
                <a:spcPts val="1200"/>
              </a:spcBef>
              <a:spcAft>
                <a:spcPts val="600"/>
              </a:spcAft>
              <a:buFont typeface="Wingdings" panose="05000000000000000000" pitchFamily="2" charset="2"/>
              <a:buChar char="§"/>
            </a:pPr>
            <a:endParaRPr lang="es-ES" sz="1200" b="0" i="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i="0" u="sng" noProof="0" dirty="0">
                <a:effectLst/>
                <a:latin typeface="Arial" panose="020B0604020202020204" pitchFamily="34" charset="0"/>
                <a:ea typeface="Times New Roman" panose="02020603050405020304" pitchFamily="18" charset="0"/>
                <a:cs typeface="Arial" panose="020B0604020202020204" pitchFamily="34" charset="0"/>
              </a:rPr>
              <a:t>Pida </a:t>
            </a:r>
            <a:r>
              <a:rPr lang="es-ES" sz="1200" i="0" noProof="0" dirty="0">
                <a:effectLst/>
                <a:latin typeface="Arial" panose="020B0604020202020204" pitchFamily="34" charset="0"/>
                <a:ea typeface="Times New Roman" panose="02020603050405020304" pitchFamily="18" charset="0"/>
                <a:cs typeface="Arial" panose="020B0604020202020204" pitchFamily="34" charset="0"/>
              </a:rPr>
              <a:t>a uno o varios voluntarios que lean las viñetas de la diapositiva.</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El objetivo de la recolecta de datos sanitarios, la elaboración de informes de vigilancia, el análisis y la interpretación de los datos, y la comunicación y el intercambio de la información con los demás es orientar las acciones de salud pública. Aunque usted no sea el responsable de decidir la acción o de tomarla, tiene y conoce los datos, y necesita comunicar sus hallazgos a quienes sí toman las decisiones.</a:t>
            </a:r>
          </a:p>
          <a:p>
            <a:pPr marL="0" marR="0">
              <a:lnSpc>
                <a:spcPct val="115000"/>
              </a:lnSpc>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Los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hallazgos del trabajo de campo de los participantes deben compartirse con los supervisores de los participantes, y también para proporcionar retroalimentación a los establecimientos de salud. Los hallazgos también servirán como material fundamental y las recomendaciones basadas en estos hallazgos que los participantes presentarán al inicio del Taller 2.</a:t>
            </a:r>
          </a:p>
          <a:p>
            <a:pPr marL="171450" marR="0" indent="-171450">
              <a:lnSpc>
                <a:spcPct val="115000"/>
              </a:lnSpc>
              <a:spcBef>
                <a:spcPts val="1200"/>
              </a:spcBef>
              <a:spcAft>
                <a:spcPts val="600"/>
              </a:spcAft>
              <a:buFont typeface="Wingdings" panose="05000000000000000000" pitchFamily="2" charset="2"/>
              <a:buChar char="§"/>
            </a:pPr>
            <a:endPar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Antes de concluir la semana, ¿qué preguntas tienen para mí?</a:t>
            </a:r>
          </a:p>
          <a:p>
            <a:pPr marL="171450" marR="0" indent="-171450">
              <a:lnSpc>
                <a:spcPct val="115000"/>
              </a:lnSpc>
              <a:spcBef>
                <a:spcPts val="1200"/>
              </a:spcBef>
              <a:spcAft>
                <a:spcPts val="600"/>
              </a:spcAft>
              <a:buFont typeface="Wingdings" panose="05000000000000000000" pitchFamily="2" charset="2"/>
              <a:buChar char="§"/>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1200"/>
              </a:spcBef>
              <a:spcAft>
                <a:spcPts val="6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Responda </a:t>
            </a:r>
            <a:r>
              <a:rPr lang="es-ES" sz="1200" b="0" u="none" noProof="0" dirty="0">
                <a:effectLst/>
                <a:latin typeface="Arial" panose="020B0604020202020204" pitchFamily="34" charset="0"/>
                <a:ea typeface="Times New Roman" panose="02020603050405020304" pitchFamily="18" charset="0"/>
                <a:cs typeface="Arial" panose="020B0604020202020204" pitchFamily="34" charset="0"/>
              </a:rPr>
              <a:t>a las preguntas</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32</a:t>
            </a:fld>
            <a:endParaRPr lang="en-US" altLang="en-US"/>
          </a:p>
        </p:txBody>
      </p:sp>
    </p:spTree>
    <p:extLst>
      <p:ext uri="{BB962C8B-B14F-4D97-AF65-F5344CB8AC3E}">
        <p14:creationId xmlns:p14="http://schemas.microsoft.com/office/powerpoint/2010/main" val="702448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b="1" noProof="0" dirty="0">
                <a:effectLst/>
                <a:latin typeface="Arial" panose="020B0604020202020204" pitchFamily="34" charset="0"/>
                <a:cs typeface="Arial" panose="020B0604020202020204" pitchFamily="34" charset="0"/>
              </a:rPr>
              <a:t>Notas para el instructor: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 sz="1200" b="1" i="1" noProof="0" dirty="0">
              <a:latin typeface="Arial" panose="020B0604020202020204" pitchFamily="34" charset="0"/>
              <a:ea typeface="Times New Roman"/>
              <a:cs typeface="Arial" panose="020B0604020202020204" pitchFamily="34" charset="0"/>
              <a:sym typeface="Times New Roman"/>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v"/>
              <a:tabLst/>
              <a:defRPr/>
            </a:pPr>
            <a:r>
              <a:rPr lang="es-ES" sz="1200" b="1" i="1" noProof="0" dirty="0">
                <a:latin typeface="Arial" panose="020B0604020202020204" pitchFamily="34" charset="0"/>
                <a:ea typeface="Times New Roman"/>
                <a:cs typeface="Arial" panose="020B0604020202020204" pitchFamily="34" charset="0"/>
                <a:sym typeface="Times New Roman"/>
              </a:rPr>
              <a:t>A continuación, encontrará un resumen de los objetivos de aprendizaje. Resumir los objetivos de aprendizaje es una estrategia eficaz para mejorar el pensamiento crítico.</a:t>
            </a:r>
          </a:p>
          <a:p>
            <a:endParaRPr lang="es-ES" sz="1200" b="1" u="sng" noProof="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Esta sesión está diseñada para prepararle para sus actividades de campo ayudándole a comprender los productos de dichas actividades.  Describiremos a qué nos referimos cuando decimos "¿qué hay en tu pared?" y hablaremos de la colaboración con otros sectores junto con la puesta en marcha de un grupo de trabajo usando el enfoque de "Una sola salud".</a:t>
            </a:r>
            <a:endParaRPr lang="es-ES"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4</a:t>
            </a:fld>
            <a:endParaRPr lang="en-US" altLang="en-US"/>
          </a:p>
        </p:txBody>
      </p:sp>
    </p:spTree>
    <p:extLst>
      <p:ext uri="{BB962C8B-B14F-4D97-AF65-F5344CB8AC3E}">
        <p14:creationId xmlns:p14="http://schemas.microsoft.com/office/powerpoint/2010/main" val="2183920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12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Durante la semana hemos tratado la mayoría de los componentes del ciclo de vigilancia, en particular los que más probablemente formen parte del trabajo de un funcionario de vigilancia. Durante el próximo intervalo de campo, queremos que pongan en práctica parte de lo que han aprendido, de manera que refuercen la forma en que se lleva a cabo la vigilancia en su lugar de trabajo y en su distrito.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5</a:t>
            </a:fld>
            <a:endParaRPr lang="en-US" altLang="en-US"/>
          </a:p>
        </p:txBody>
      </p:sp>
    </p:spTree>
    <p:extLst>
      <p:ext uri="{BB962C8B-B14F-4D97-AF65-F5344CB8AC3E}">
        <p14:creationId xmlns:p14="http://schemas.microsoft.com/office/powerpoint/2010/main" val="2121526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kern="1200" noProof="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Cada uno de ustedes tiene un mentor asignado.  Su mentor le proporcionará orientación y apoyo técnico mientras realiza sus actividades de campo del Intervalo 1 y prepara sus productos de campo. Los mentores pueden aportar experiencia y asesoramiento para ayudar a garantizar la máxima calidad de los productos.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Los mentores también pueden ayudarle a conectarse eficazmente con los líderes de la distritales de salud y en los establecimientos de salud, mejorando la comunicación y la colaboración para completar con éxito las actividades de campo.</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6</a:t>
            </a:fld>
            <a:endParaRPr lang="en-US" altLang="en-US"/>
          </a:p>
        </p:txBody>
      </p:sp>
    </p:spTree>
    <p:extLst>
      <p:ext uri="{BB962C8B-B14F-4D97-AF65-F5344CB8AC3E}">
        <p14:creationId xmlns:p14="http://schemas.microsoft.com/office/powerpoint/2010/main" val="341020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spcBef>
                <a:spcPts val="1200"/>
              </a:spcBef>
              <a:spcAft>
                <a:spcPts val="600"/>
              </a:spcAft>
            </a:pPr>
            <a:r>
              <a:rPr lang="es-ES" sz="1200" b="1" noProof="0" dirty="0">
                <a:effectLst/>
                <a:latin typeface="Arial" panose="020B0604020202020204" pitchFamily="34" charset="0"/>
                <a:cs typeface="Arial" panose="020B0604020202020204" pitchFamily="34" charset="0"/>
              </a:rPr>
              <a:t>Notas para el instructor:</a:t>
            </a:r>
          </a:p>
          <a:p>
            <a:pPr marL="0" marR="0">
              <a:spcBef>
                <a:spcPts val="1200"/>
              </a:spcBef>
              <a:spcAft>
                <a:spcPts val="600"/>
              </a:spcAft>
            </a:pPr>
            <a:endParaRPr lang="es-ES" sz="1200" b="1" noProof="0" dirty="0">
              <a:effectLst/>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15000"/>
              </a:lnSpc>
              <a:spcBef>
                <a:spcPts val="0"/>
              </a:spcBef>
              <a:spcAft>
                <a:spcPts val="600"/>
              </a:spcAft>
              <a:buClrTx/>
              <a:buSzTx/>
              <a:buFont typeface="Wingdings" panose="05000000000000000000" pitchFamily="2" charset="2"/>
              <a:buChar char="§"/>
              <a:tabLst/>
              <a:defRPr/>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Se espera que realice cinco actividades de campo durante el intervalo entre el Taller 1 y el Taller 2. Usted tendrá que:</a:t>
            </a:r>
          </a:p>
          <a:p>
            <a:pPr marL="800100" marR="0" lvl="1" indent="-342900">
              <a:lnSpc>
                <a:spcPct val="100000"/>
              </a:lnSpc>
              <a:spcBef>
                <a:spcPts val="0"/>
              </a:spcBef>
              <a:spcAft>
                <a:spcPts val="0"/>
              </a:spcAft>
              <a:buFont typeface="+mj-lt"/>
              <a:buAutoNum type="arabicPeriod"/>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Revisar semanalmente los datos de vigilancia que su oficina recibe de los centros sanitarios y, posiblemente, de otras fuentes de notificación, y resumir los datos en un Informe resumido de vigilancia semanal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a:t>
            </a:r>
          </a:p>
          <a:p>
            <a:pPr marL="800100" marR="0" lvl="1" indent="-342900" algn="l" defTabSz="914400" rtl="0" eaLnBrk="0" fontAlgn="base" latinLnBrk="0" hangingPunct="0">
              <a:lnSpc>
                <a:spcPct val="100000"/>
              </a:lnSpc>
              <a:spcBef>
                <a:spcPts val="0"/>
              </a:spcBef>
              <a:spcAft>
                <a:spcPts val="0"/>
              </a:spcAft>
              <a:buClrTx/>
              <a:buSzTx/>
              <a:buFont typeface="+mj-lt"/>
              <a:buAutoNum type="arabicPeriod"/>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Llevar a cabo una auditoría de la calidad de los datos de los servicios de salud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posiblemente incluyendo un laboratorio de salud pública</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y, a continuación, realizar un análisis FODA.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800100" marR="0" lvl="1" indent="-342900" algn="l" defTabSz="914400" rtl="0" eaLnBrk="0" fontAlgn="base" latinLnBrk="0" hangingPunct="0">
              <a:lnSpc>
                <a:spcPct val="100000"/>
              </a:lnSpc>
              <a:spcBef>
                <a:spcPts val="0"/>
              </a:spcBef>
              <a:spcAft>
                <a:spcPts val="0"/>
              </a:spcAft>
              <a:buClrTx/>
              <a:buSzTx/>
              <a:buFont typeface="+mj-lt"/>
              <a:buAutoNum type="arabicPeriod"/>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Realizar una revisión del sistema de vigilancia intersectorial acompañando a un participante de otro sector que esté trabajando en su informe de vigilancia a una visita </a:t>
            </a:r>
            <a:r>
              <a:rPr lang="es-ES" sz="1200" i="1" noProof="0" dirty="0">
                <a:effectLst/>
                <a:latin typeface="Arial" panose="020B0604020202020204" pitchFamily="34" charset="0"/>
                <a:ea typeface="Times New Roman" panose="02020603050405020304" pitchFamily="18" charset="0"/>
                <a:cs typeface="Arial" panose="020B0604020202020204" pitchFamily="34" charset="0"/>
              </a:rPr>
              <a:t>in situ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para revisar y familiarizarse con su sistema de vigilancia.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800100" marR="0" lvl="1" indent="-342900" algn="l" defTabSz="914400" rtl="0" eaLnBrk="0" fontAlgn="base" latinLnBrk="0" hangingPunct="0">
              <a:lnSpc>
                <a:spcPct val="100000"/>
              </a:lnSpc>
              <a:spcBef>
                <a:spcPts val="0"/>
              </a:spcBef>
              <a:spcAft>
                <a:spcPts val="0"/>
              </a:spcAft>
              <a:buClrTx/>
              <a:buSzTx/>
              <a:buFont typeface="+mj-lt"/>
              <a:buAutoNum type="arabicPeriod"/>
              <a:tabLst/>
              <a:defRPr/>
            </a:pPr>
            <a:r>
              <a:rPr lang="es-ES" sz="1200" noProof="0" dirty="0">
                <a:effectLst/>
                <a:latin typeface="Arial" panose="020B0604020202020204" pitchFamily="34" charset="0"/>
                <a:ea typeface="Times New Roman" panose="02020603050405020304" pitchFamily="18" charset="0"/>
                <a:cs typeface="Arial" panose="020B0604020202020204" pitchFamily="34" charset="0"/>
              </a:rPr>
              <a:t>Crear una tabla resumen de vigilancia con el enfoque de Una Sola Salud asociándose con un participante de otro sector para crear una tabla de datos de vigilancia conjunta, obteniendo datos de los sectores humano y animal.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&lt;CLICK&gt;</a:t>
            </a:r>
          </a:p>
          <a:p>
            <a:pPr marL="800100" marR="0" lvl="1" indent="-342900">
              <a:lnSpc>
                <a:spcPct val="100000"/>
              </a:lnSpc>
              <a:spcBef>
                <a:spcPts val="0"/>
              </a:spcBef>
              <a:spcAft>
                <a:spcPts val="1200"/>
              </a:spcAft>
              <a:buFont typeface="+mj-lt"/>
              <a:buAutoNum type="arabicPeriod"/>
            </a:pPr>
            <a:r>
              <a:rPr lang="es-ES" sz="1200" noProof="0" dirty="0" err="1">
                <a:effectLst/>
                <a:latin typeface="Arial" panose="020B0604020202020204" pitchFamily="34" charset="0"/>
                <a:ea typeface="Times New Roman" panose="02020603050405020304" pitchFamily="18" charset="0"/>
                <a:cs typeface="Arial" panose="020B0604020202020204" pitchFamily="34" charset="0"/>
              </a:rPr>
              <a:t>Prsentar</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 el material de vigilancia en su oficina y lugar de trabajo.</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7</a:t>
            </a:fld>
            <a:endParaRPr lang="en-US" altLang="en-US"/>
          </a:p>
        </p:txBody>
      </p:sp>
    </p:spTree>
    <p:extLst>
      <p:ext uri="{BB962C8B-B14F-4D97-AF65-F5344CB8AC3E}">
        <p14:creationId xmlns:p14="http://schemas.microsoft.com/office/powerpoint/2010/main" val="1077349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La primera actividad de campo del Intervalo 1 consiste en revisar los datos de vigilancia que llegan cada semana, resumirlos, interpretarlos y crear un Informe resumido semanal de vigilancia. Puede utilizar la plantilla proporcionada  en este taller o utilizar una plantilla que su departamento utilice para su informe semanal.  Recuerde que los datos reflejan las enfermedades que ocurren en </a:t>
            </a:r>
            <a:r>
              <a:rPr lang="es-ES" sz="1200" b="1" noProof="0" dirty="0">
                <a:effectLst/>
                <a:latin typeface="Arial" panose="020B0604020202020204" pitchFamily="34" charset="0"/>
                <a:ea typeface="Times New Roman" panose="02020603050405020304" pitchFamily="18" charset="0"/>
                <a:cs typeface="Arial" panose="020B0604020202020204" pitchFamily="34" charset="0"/>
              </a:rPr>
              <a:t>su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zona. </a:t>
            </a:r>
          </a:p>
          <a:p>
            <a:pPr marL="171450" marR="0" indent="-171450">
              <a:lnSpc>
                <a:spcPct val="115000"/>
              </a:lnSpc>
              <a:spcBef>
                <a:spcPts val="0"/>
              </a:spcBef>
              <a:spcAft>
                <a:spcPts val="1200"/>
              </a:spcAft>
              <a:buFont typeface="Wingdings" panose="05000000000000000000" pitchFamily="2" charset="2"/>
              <a:buChar char="§"/>
              <a:tabLst>
                <a:tab pos="1628775" algn="l"/>
              </a:tabLs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Su oficina debería revisar y evaluar los datos cada semana antes de transmitirlos a los niveles superiores del Ministerio.  Usted deberá obtener al menos 3 semanas de datos históricos y combinarlos con 3 semanas de datos colectados en campo, para poder presentar tendencias sobre al menos 6 semanas de datos. Si los datos están disponibles, se pueden presentar tendencias desde principios de año. </a:t>
            </a:r>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8</a:t>
            </a:fld>
            <a:endParaRPr lang="en-US" altLang="en-US"/>
          </a:p>
        </p:txBody>
      </p:sp>
    </p:spTree>
    <p:extLst>
      <p:ext uri="{BB962C8B-B14F-4D97-AF65-F5344CB8AC3E}">
        <p14:creationId xmlns:p14="http://schemas.microsoft.com/office/powerpoint/2010/main" val="354783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192838" cy="3484563"/>
          </a:xfrm>
        </p:spPr>
      </p:sp>
      <p:sp>
        <p:nvSpPr>
          <p:cNvPr id="3" name="Notes Placeholder 2"/>
          <p:cNvSpPr>
            <a:spLocks noGrp="1"/>
          </p:cNvSpPr>
          <p:nvPr>
            <p:ph type="body" idx="1"/>
          </p:nvPr>
        </p:nvSpPr>
        <p:spPr/>
        <p:txBody>
          <a:bodyPr/>
          <a:lstStyle/>
          <a:p>
            <a:pPr marL="0" marR="0">
              <a:lnSpc>
                <a:spcPct val="115000"/>
              </a:lnSpc>
              <a:spcBef>
                <a:spcPts val="0"/>
              </a:spcBef>
              <a:spcAft>
                <a:spcPts val="1200"/>
              </a:spcAft>
            </a:pPr>
            <a:r>
              <a:rPr lang="es-ES" sz="1200" b="1" noProof="0" dirty="0">
                <a:effectLst/>
                <a:latin typeface="Arial" panose="020B0604020202020204" pitchFamily="34" charset="0"/>
                <a:ea typeface="Calibri" panose="020F0502020204030204" pitchFamily="34" charset="0"/>
                <a:cs typeface="Arial" panose="020B0604020202020204" pitchFamily="34" charset="0"/>
              </a:rPr>
              <a:t>Notas para el instructor:</a:t>
            </a:r>
          </a:p>
          <a:p>
            <a:pPr marL="0" marR="0">
              <a:lnSpc>
                <a:spcPct val="115000"/>
              </a:lnSpc>
              <a:spcBef>
                <a:spcPts val="0"/>
              </a:spcBef>
              <a:spcAft>
                <a:spcPts val="1200"/>
              </a:spcAft>
            </a:pPr>
            <a:endParaRPr lang="es-ES"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1200"/>
              </a:spcAft>
              <a:buFont typeface="Wingdings" panose="05000000000000000000" pitchFamily="2" charset="2"/>
              <a:buChar char="§"/>
              <a:tabLst>
                <a:tab pos="1628775" algn="l"/>
              </a:tabLst>
            </a:pPr>
            <a:r>
              <a:rPr lang="es-ES" sz="1200" b="1" u="sng" noProof="0" dirty="0">
                <a:effectLst/>
                <a:latin typeface="Arial" panose="020B0604020202020204" pitchFamily="34" charset="0"/>
                <a:ea typeface="Times New Roman" panose="02020603050405020304" pitchFamily="18" charset="0"/>
                <a:cs typeface="Arial" panose="020B0604020202020204" pitchFamily="34" charset="0"/>
              </a:rPr>
              <a:t>Diga: </a:t>
            </a:r>
            <a:r>
              <a:rPr lang="es-ES" sz="1200" noProof="0" dirty="0">
                <a:effectLst/>
                <a:latin typeface="Arial" panose="020B0604020202020204" pitchFamily="34" charset="0"/>
                <a:ea typeface="Times New Roman" panose="02020603050405020304" pitchFamily="18" charset="0"/>
                <a:cs typeface="Arial" panose="020B0604020202020204" pitchFamily="34" charset="0"/>
              </a:rPr>
              <a:t>Tras la elaboración del informe, deberá tomar medidas en relación con la enfermedad de declaración obligatoria o el suceso de salud pública y resumir los resultados. Elaborarán una presentación que expondrán durante el Taller 2. </a:t>
            </a:r>
          </a:p>
          <a:p>
            <a:endParaRPr lang="es-ES" noProof="0" dirty="0"/>
          </a:p>
        </p:txBody>
      </p:sp>
      <p:sp>
        <p:nvSpPr>
          <p:cNvPr id="4" name="Slide Number Placeholder 3"/>
          <p:cNvSpPr>
            <a:spLocks noGrp="1"/>
          </p:cNvSpPr>
          <p:nvPr>
            <p:ph type="sldNum" sz="quarter" idx="5"/>
          </p:nvPr>
        </p:nvSpPr>
        <p:spPr/>
        <p:txBody>
          <a:bodyPr/>
          <a:lstStyle/>
          <a:p>
            <a:pPr>
              <a:defRPr/>
            </a:pPr>
            <a:fld id="{F5F56037-6788-433A-A7B1-BC071E3268D5}" type="slidenum">
              <a:rPr lang="en-US" altLang="en-US" smtClean="0"/>
              <a:t>9</a:t>
            </a:fld>
            <a:endParaRPr lang="en-US" altLang="en-US"/>
          </a:p>
        </p:txBody>
      </p:sp>
    </p:spTree>
    <p:extLst>
      <p:ext uri="{BB962C8B-B14F-4D97-AF65-F5344CB8AC3E}">
        <p14:creationId xmlns:p14="http://schemas.microsoft.com/office/powerpoint/2010/main" val="30818619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0770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9" name="TextBox 8">
            <a:extLst>
              <a:ext uri="{FF2B5EF4-FFF2-40B4-BE49-F238E27FC236}">
                <a16:creationId xmlns:a16="http://schemas.microsoft.com/office/drawing/2014/main" id="{278FDFC3-FF95-F123-4534-EB6750453AAD}"/>
              </a:ext>
            </a:extLst>
          </p:cNvPr>
          <p:cNvSpPr txBox="1"/>
          <p:nvPr userDrawn="1"/>
        </p:nvSpPr>
        <p:spPr>
          <a:xfrm>
            <a:off x="838199" y="1489310"/>
            <a:ext cx="10515600" cy="523220"/>
          </a:xfrm>
          <a:prstGeom prst="rect">
            <a:avLst/>
          </a:prstGeom>
          <a:noFill/>
        </p:spPr>
        <p:txBody>
          <a:bodyPr wrap="square">
            <a:spAutoFit/>
          </a:bodyPr>
          <a:lstStyle/>
          <a:p>
            <a:r>
              <a:rPr kumimoji="0" lang="en-US" sz="2800" b="1" i="0" u="none" strike="noStrike" kern="1200" cap="none" spc="0" normalizeH="0" baseline="0" noProof="0" dirty="0">
                <a:ln>
                  <a:noFill/>
                </a:ln>
                <a:solidFill>
                  <a:schemeClr val="tx1"/>
                </a:solidFill>
                <a:effectLst/>
                <a:uLnTx/>
                <a:uFillTx/>
                <a:latin typeface="+mn-lt"/>
                <a:ea typeface="+mj-ea"/>
                <a:cs typeface="+mj-cs"/>
              </a:rPr>
              <a:t>At the end of this lesson, you will be able to:</a:t>
            </a:r>
          </a:p>
        </p:txBody>
      </p:sp>
    </p:spTree>
    <p:extLst>
      <p:ext uri="{BB962C8B-B14F-4D97-AF65-F5344CB8AC3E}">
        <p14:creationId xmlns:p14="http://schemas.microsoft.com/office/powerpoint/2010/main" val="4069290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s-ES" noProof="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04694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9685644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388326"/>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3280008073"/>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808527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60328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664179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33249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56826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350979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90503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851013"/>
            <a:ext cx="7607299"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3600" i="1" noProof="0" dirty="0">
                <a:solidFill>
                  <a:srgbClr val="109648"/>
                </a:solidFill>
                <a:latin typeface="Franklin Gothic Medium" panose="020B0603020102020204" pitchFamily="34" charset="0"/>
              </a:rPr>
              <a:t>Usando el Enfoque de Una Sola Salud</a:t>
            </a:r>
            <a:endParaRPr kumimoji="0" lang="es-E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9951437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13274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8942967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418305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833018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945972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707167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789766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1D8BCC40-12E7-4554-BDBD-F4255BE62A3D}" type="datetimeFigureOut">
              <a:rPr lang="en-US" smtClean="0"/>
              <a:t>3/5/2026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B001E7BD-2CA4-44F6-B3A8-9160244182BC}"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9" name="Text Box 2058">
            <a:extLst>
              <a:ext uri="{FF2B5EF4-FFF2-40B4-BE49-F238E27FC236}">
                <a16:creationId xmlns:a16="http://schemas.microsoft.com/office/drawing/2014/main" id="{47D391E2-B3E8-0A04-A968-61E328FEBA6E}"/>
              </a:ext>
            </a:extLst>
          </p:cNvPr>
          <p:cNvSpPr txBox="1">
            <a:spLocks noChangeArrowheads="1"/>
          </p:cNvSpPr>
          <p:nvPr userDrawn="1"/>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01A6CEF-DD6F-4006-AE48-DEA2CB5B0189}"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5DF82BE2-FA31-6E16-6676-C6BAEC2F726C}"/>
              </a:ext>
            </a:extLst>
          </p:cNvPr>
          <p:cNvSpPr/>
          <p:nvPr userDrawn="1"/>
        </p:nvSpPr>
        <p:spPr>
          <a:xfrm>
            <a:off x="10868596" y="6267797"/>
            <a:ext cx="1315453" cy="6603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D33A8BE-7257-D7A3-72E6-77AC85EBA196}"/>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645211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617409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1900706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err="1">
                <a:solidFill>
                  <a:srgbClr val="109648"/>
                </a:solidFill>
                <a:latin typeface="Franklin Gothic Medium" panose="020B0603020102020204" pitchFamily="34" charset="0"/>
              </a:rPr>
              <a:t>Usando</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el</a:t>
            </a:r>
            <a:r>
              <a:rPr lang="en-US" sz="3600" i="1" dirty="0">
                <a:solidFill>
                  <a:srgbClr val="109648"/>
                </a:solidFill>
                <a:latin typeface="Franklin Gothic Medium" panose="020B0603020102020204" pitchFamily="34" charset="0"/>
              </a:rPr>
              <a:t> </a:t>
            </a:r>
            <a:r>
              <a:rPr lang="en-US" sz="3600" i="1" dirty="0" err="1">
                <a:solidFill>
                  <a:srgbClr val="109648"/>
                </a:solidFill>
                <a:latin typeface="Franklin Gothic Medium" panose="020B0603020102020204" pitchFamily="34" charset="0"/>
              </a:rPr>
              <a:t>Enfoque</a:t>
            </a:r>
            <a:r>
              <a:rPr lang="en-US" sz="3600" i="1" dirty="0">
                <a:solidFill>
                  <a:srgbClr val="109648"/>
                </a:solidFill>
                <a:latin typeface="Franklin Gothic Medium" panose="020B0603020102020204" pitchFamily="34" charset="0"/>
              </a:rPr>
              <a:t> de Una Sola </a:t>
            </a:r>
            <a:r>
              <a:rPr lang="en-US" sz="3600" i="1" dirty="0" err="1">
                <a:solidFill>
                  <a:srgbClr val="109648"/>
                </a:solidFill>
                <a:latin typeface="Franklin Gothic Medium" panose="020B0603020102020204" pitchFamily="34" charset="0"/>
              </a:rPr>
              <a:t>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37562956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0980552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9456044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09575365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0869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7835825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7611031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61500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836527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774789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189391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56460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388326"/>
            <a:ext cx="7432964"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Clave de los iconos del curso </a:t>
            </a:r>
            <a:endParaRPr lang="es-ES"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3144787026"/>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s-ES" sz="2400" b="1" u="none" strike="noStrike" cap="none" noProof="0" dirty="0">
                          <a:solidFill>
                            <a:schemeClr val="tx1"/>
                          </a:solidFill>
                        </a:rPr>
                        <a:t>Icono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s-ES" sz="2400" b="1" u="none" strike="noStrike" cap="none" noProof="0" dirty="0">
                          <a:solidFill>
                            <a:schemeClr val="tx1"/>
                          </a:solidFill>
                        </a:rPr>
                        <a:t>Uso</a:t>
                      </a:r>
                      <a:endParaRPr lang="es-ES"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Objetivos </a:t>
                      </a:r>
                      <a:r>
                        <a:rPr lang="es-ES" sz="2000" b="0" noProof="0" dirty="0">
                          <a:solidFill>
                            <a:schemeClr val="dk1"/>
                          </a:solidFill>
                          <a:latin typeface="+mn-lt"/>
                          <a:ea typeface="Arial"/>
                          <a:cs typeface="Arial"/>
                          <a:sym typeface="Arial"/>
                        </a:rPr>
                        <a:t>de la sesión</a:t>
                      </a:r>
                      <a:endParaRPr lang="es-ES"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noProof="0" dirty="0">
                          <a:solidFill>
                            <a:schemeClr val="dk1"/>
                          </a:solidFill>
                          <a:latin typeface="+mn-lt"/>
                          <a:ea typeface="Arial"/>
                          <a:cs typeface="Arial"/>
                          <a:sym typeface="Arial"/>
                        </a:rPr>
                        <a:t>Diálogo de descubrimiento </a:t>
                      </a:r>
                      <a:r>
                        <a:rPr lang="es-ES" sz="2000" b="0" noProof="0" dirty="0">
                          <a:solidFill>
                            <a:schemeClr val="dk1"/>
                          </a:solidFill>
                          <a:latin typeface="+mn-lt"/>
                          <a:ea typeface="Arial"/>
                          <a:cs typeface="Arial"/>
                          <a:sym typeface="Arial"/>
                        </a:rPr>
                        <a:t>invita a compartir ideas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y experiencias</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noProof="0" dirty="0">
                          <a:solidFill>
                            <a:schemeClr val="dk1"/>
                          </a:solidFill>
                          <a:latin typeface="+mn-lt"/>
                          <a:ea typeface="Arial"/>
                          <a:cs typeface="Arial"/>
                          <a:sym typeface="Arial"/>
                        </a:rPr>
                        <a:t>Actividad </a:t>
                      </a:r>
                      <a:r>
                        <a:rPr lang="es-ES" sz="2000" b="0" noProof="0" dirty="0">
                          <a:solidFill>
                            <a:schemeClr val="dk1"/>
                          </a:solidFill>
                          <a:latin typeface="+mn-lt"/>
                          <a:ea typeface="Arial"/>
                          <a:cs typeface="Arial"/>
                          <a:sym typeface="Arial"/>
                        </a:rPr>
                        <a:t>realizada individualmente o en grupo</a:t>
                      </a:r>
                      <a:endParaRPr lang="es-ES" sz="2000" b="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lang="es-ES" sz="1800"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s-ES" sz="2000" b="1" noProof="0" dirty="0">
                          <a:solidFill>
                            <a:schemeClr val="dk1"/>
                          </a:solidFill>
                          <a:latin typeface="+mn-lt"/>
                          <a:ea typeface="Arial"/>
                          <a:cs typeface="Arial"/>
                          <a:sym typeface="Arial"/>
                        </a:rPr>
                        <a:t>Destaca </a:t>
                      </a:r>
                      <a:r>
                        <a:rPr lang="es-ES" sz="2000" b="0" noProof="0" dirty="0">
                          <a:solidFill>
                            <a:schemeClr val="dk1"/>
                          </a:solidFill>
                          <a:latin typeface="+mn-lt"/>
                          <a:ea typeface="Arial"/>
                          <a:cs typeface="Arial"/>
                          <a:sym typeface="Arial"/>
                        </a:rPr>
                        <a:t>el enfoque multisectorial o el enfoque de Una </a:t>
                      </a:r>
                      <a:br>
                        <a:rPr lang="es-ES" sz="2000" b="0" noProof="0" dirty="0">
                          <a:solidFill>
                            <a:schemeClr val="dk1"/>
                          </a:solidFill>
                          <a:latin typeface="+mn-lt"/>
                          <a:ea typeface="Arial"/>
                          <a:cs typeface="Arial"/>
                          <a:sym typeface="Arial"/>
                        </a:rPr>
                      </a:br>
                      <a:r>
                        <a:rPr lang="es-ES" sz="2000" b="0" noProof="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0663297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Text Box 8">
            <a:extLst>
              <a:ext uri="{FF2B5EF4-FFF2-40B4-BE49-F238E27FC236}">
                <a16:creationId xmlns:a16="http://schemas.microsoft.com/office/drawing/2014/main" id="{1F09D42B-65ED-475B-158E-955A28575930}"/>
              </a:ext>
            </a:extLst>
          </p:cNvPr>
          <p:cNvSpPr txBox="1">
            <a:spLocks noChangeArrowheads="1"/>
          </p:cNvSpPr>
          <p:nvPr userDrawn="1"/>
        </p:nvSpPr>
        <p:spPr bwMode="auto">
          <a:xfrm>
            <a:off x="4277784" y="6254750"/>
            <a:ext cx="3657600" cy="336550"/>
          </a:xfrm>
          <a:prstGeom prst="rect">
            <a:avLst/>
          </a:prstGeom>
          <a:noFill/>
          <a:ln>
            <a:noFill/>
          </a:ln>
        </p:spPr>
        <p:txBody>
          <a:bodyPr>
            <a:spAutoFit/>
          </a:bodyPr>
          <a:lstStyle>
            <a:lvl1pPr>
              <a:defRPr>
                <a:solidFill>
                  <a:schemeClr val="tx1"/>
                </a:solidFill>
                <a:latin typeface="Courier New" pitchFamily="49" charset="0"/>
                <a:cs typeface="Arial" charset="0"/>
              </a:defRPr>
            </a:lvl1pPr>
            <a:lvl2pPr marL="742950" indent="-285750">
              <a:defRPr>
                <a:solidFill>
                  <a:schemeClr val="tx1"/>
                </a:solidFill>
                <a:latin typeface="Courier New" pitchFamily="49" charset="0"/>
                <a:cs typeface="Arial" charset="0"/>
              </a:defRPr>
            </a:lvl2pPr>
            <a:lvl3pPr marL="1143000" indent="-228600">
              <a:defRPr>
                <a:solidFill>
                  <a:schemeClr val="tx1"/>
                </a:solidFill>
                <a:latin typeface="Courier New" pitchFamily="49" charset="0"/>
                <a:cs typeface="Arial" charset="0"/>
              </a:defRPr>
            </a:lvl3pPr>
            <a:lvl4pPr marL="1600200" indent="-228600">
              <a:defRPr>
                <a:solidFill>
                  <a:schemeClr val="tx1"/>
                </a:solidFill>
                <a:latin typeface="Courier New" pitchFamily="49" charset="0"/>
                <a:cs typeface="Arial" charset="0"/>
              </a:defRPr>
            </a:lvl4pPr>
            <a:lvl5pPr marL="2057400" indent="-228600">
              <a:defRPr>
                <a:solidFill>
                  <a:schemeClr val="tx1"/>
                </a:solidFill>
                <a:latin typeface="Courier New" pitchFamily="49" charset="0"/>
                <a:cs typeface="Arial" charset="0"/>
              </a:defRPr>
            </a:lvl5pPr>
            <a:lvl6pPr marL="2514600" indent="-228600" eaLnBrk="0" fontAlgn="base" hangingPunct="0">
              <a:lnSpc>
                <a:spcPct val="90000"/>
              </a:lnSpc>
              <a:spcBef>
                <a:spcPct val="0"/>
              </a:spcBef>
              <a:spcAft>
                <a:spcPct val="0"/>
              </a:spcAft>
              <a:defRPr>
                <a:solidFill>
                  <a:schemeClr val="tx1"/>
                </a:solidFill>
                <a:latin typeface="Courier New" pitchFamily="49" charset="0"/>
                <a:cs typeface="Arial" charset="0"/>
              </a:defRPr>
            </a:lvl6pPr>
            <a:lvl7pPr marL="2971800" indent="-228600" eaLnBrk="0" fontAlgn="base" hangingPunct="0">
              <a:lnSpc>
                <a:spcPct val="90000"/>
              </a:lnSpc>
              <a:spcBef>
                <a:spcPct val="0"/>
              </a:spcBef>
              <a:spcAft>
                <a:spcPct val="0"/>
              </a:spcAft>
              <a:defRPr>
                <a:solidFill>
                  <a:schemeClr val="tx1"/>
                </a:solidFill>
                <a:latin typeface="Courier New" pitchFamily="49" charset="0"/>
                <a:cs typeface="Arial" charset="0"/>
              </a:defRPr>
            </a:lvl7pPr>
            <a:lvl8pPr marL="3429000" indent="-228600" eaLnBrk="0" fontAlgn="base" hangingPunct="0">
              <a:lnSpc>
                <a:spcPct val="90000"/>
              </a:lnSpc>
              <a:spcBef>
                <a:spcPct val="0"/>
              </a:spcBef>
              <a:spcAft>
                <a:spcPct val="0"/>
              </a:spcAft>
              <a:defRPr>
                <a:solidFill>
                  <a:schemeClr val="tx1"/>
                </a:solidFill>
                <a:latin typeface="Courier New" pitchFamily="49" charset="0"/>
                <a:cs typeface="Arial" charset="0"/>
              </a:defRPr>
            </a:lvl8pPr>
            <a:lvl9pPr marL="3886200" indent="-228600" eaLnBrk="0" fontAlgn="base" hangingPunct="0">
              <a:lnSpc>
                <a:spcPct val="90000"/>
              </a:lnSpc>
              <a:spcBef>
                <a:spcPct val="0"/>
              </a:spcBef>
              <a:spcAft>
                <a:spcPct val="0"/>
              </a:spcAft>
              <a:defRPr>
                <a:solidFill>
                  <a:schemeClr val="tx1"/>
                </a:solidFill>
                <a:latin typeface="Courier New" pitchFamily="49" charset="0"/>
                <a:cs typeface="Arial" charset="0"/>
              </a:defRPr>
            </a:lvl9pPr>
          </a:lstStyle>
          <a:p>
            <a:pPr algn="ctr" eaLnBrk="1" hangingPunct="1">
              <a:defRPr/>
            </a:pPr>
            <a:endParaRPr lang="en-US" sz="1600">
              <a:solidFill>
                <a:schemeClr val="bg1"/>
              </a:solidFill>
              <a:latin typeface="Franklin Gothic Medium Cond" pitchFamily="34" charset="0"/>
              <a:cs typeface="Times New Roman" pitchFamily="18" charset="0"/>
            </a:endParaRPr>
          </a:p>
        </p:txBody>
      </p:sp>
    </p:spTree>
    <p:extLst>
      <p:ext uri="{BB962C8B-B14F-4D97-AF65-F5344CB8AC3E}">
        <p14:creationId xmlns:p14="http://schemas.microsoft.com/office/powerpoint/2010/main" val="3232873575"/>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 id="2147484789" r:id="rId12"/>
    <p:sldLayoutId id="2147484790" r:id="rId13"/>
    <p:sldLayoutId id="2147484791" r:id="rId14"/>
    <p:sldLayoutId id="2147484792" r:id="rId15"/>
    <p:sldLayoutId id="2147484793" r:id="rId16"/>
    <p:sldLayoutId id="2147484794" r:id="rId17"/>
    <p:sldLayoutId id="2147484795" r:id="rId18"/>
    <p:sldLayoutId id="2147484796" r:id="rId19"/>
    <p:sldLayoutId id="2147484797" r:id="rId20"/>
    <p:sldLayoutId id="2147484798" r:id="rId21"/>
    <p:sldLayoutId id="2147484799" r:id="rId22"/>
    <p:sldLayoutId id="2147484800" r:id="rId23"/>
    <p:sldLayoutId id="2147484801" r:id="rId24"/>
    <p:sldLayoutId id="2147484802" r:id="rId25"/>
    <p:sldLayoutId id="2147484803" r:id="rId26"/>
    <p:sldLayoutId id="2147484804" r:id="rId27"/>
    <p:sldLayoutId id="2147484805" r:id="rId28"/>
    <p:sldLayoutId id="2147484806" r:id="rId29"/>
    <p:sldLayoutId id="2147484807" r:id="rId30"/>
    <p:sldLayoutId id="2147484808" r:id="rId31"/>
    <p:sldLayoutId id="2147484809" r:id="rId32"/>
    <p:sldLayoutId id="2147484810" r:id="rId33"/>
    <p:sldLayoutId id="2147484811" r:id="rId34"/>
    <p:sldLayoutId id="2147484812"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0.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0.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0.xml"/><Relationship Id="rId5" Type="http://schemas.openxmlformats.org/officeDocument/2006/relationships/image" Target="../media/image3.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0.xml"/><Relationship Id="rId5" Type="http://schemas.openxmlformats.org/officeDocument/2006/relationships/image" Target="../media/image3.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8.jpeg"/><Relationship Id="rId7" Type="http://schemas.microsoft.com/office/2007/relationships/hdphoto" Target="../media/hdphoto2.wdp"/><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30.png"/><Relationship Id="rId5" Type="http://schemas.microsoft.com/office/2007/relationships/hdphoto" Target="../media/hdphoto1.wdp"/><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31.xml"/><Relationship Id="rId4" Type="http://schemas.openxmlformats.org/officeDocument/2006/relationships/hyperlink" Target="https://reliefweb.int/report/ethiopia/ethiopia-humanitarian-snapshot-february-2024"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Placeholder 27"/>
          <p:cNvSpPr>
            <a:spLocks noGrp="1"/>
          </p:cNvSpPr>
          <p:nvPr>
            <p:ph type="body" sz="quarter" idx="17"/>
          </p:nvPr>
        </p:nvSpPr>
        <p:spPr>
          <a:xfrm>
            <a:off x="449921" y="1469045"/>
            <a:ext cx="8107226" cy="1588535"/>
          </a:xfrm>
          <a:prstGeom prst="rect">
            <a:avLst/>
          </a:prstGeom>
        </p:spPr>
        <p:txBody>
          <a:bodyPr/>
          <a:lstStyle/>
          <a:p>
            <a:pPr>
              <a:spcBef>
                <a:spcPct val="0"/>
              </a:spcBef>
              <a:spcAft>
                <a:spcPct val="0"/>
              </a:spcAft>
            </a:pPr>
            <a:r>
              <a:rPr lang="es-ES" altLang="en-US" dirty="0">
                <a:cs typeface="Times New Roman" panose="02020603050405020304" pitchFamily="18" charset="0"/>
              </a:rPr>
              <a:t>Introducción a las actividades de campo del Intervalo 1</a:t>
            </a:r>
          </a:p>
        </p:txBody>
      </p:sp>
      <p:sp>
        <p:nvSpPr>
          <p:cNvPr id="20486" name="Text Placeholder 4"/>
          <p:cNvSpPr>
            <a:spLocks noGrp="1"/>
          </p:cNvSpPr>
          <p:nvPr>
            <p:ph type="body" sz="quarter" idx="16"/>
          </p:nvPr>
        </p:nvSpPr>
        <p:spPr/>
        <p:txBody>
          <a:bodyPr/>
          <a:lstStyle/>
          <a:p>
            <a:pPr fontAlgn="base">
              <a:spcAft>
                <a:spcPct val="0"/>
              </a:spcAft>
            </a:pPr>
            <a:r>
              <a:rPr lang="en-US" altLang="en-US" dirty="0"/>
              <a:t>Taller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A58821-8025-65CD-EEDB-5BBA4EBE10ED}"/>
              </a:ext>
            </a:extLst>
          </p:cNvPr>
          <p:cNvSpPr>
            <a:spLocks noGrp="1"/>
          </p:cNvSpPr>
          <p:nvPr>
            <p:ph sz="half" idx="2"/>
          </p:nvPr>
        </p:nvSpPr>
        <p:spPr/>
        <p:txBody>
          <a:bodyPr/>
          <a:lstStyle/>
          <a:p>
            <a:pPr marL="514350" indent="-514350">
              <a:buFont typeface="+mj-lt"/>
              <a:buAutoNum type="arabicPeriod"/>
            </a:pPr>
            <a:r>
              <a:rPr lang="es-ES" dirty="0"/>
              <a:t>Lo más destacado de la semana</a:t>
            </a:r>
          </a:p>
          <a:p>
            <a:pPr marL="514350" indent="-514350">
              <a:buFont typeface="+mj-lt"/>
              <a:buAutoNum type="arabicPeriod"/>
            </a:pPr>
            <a:r>
              <a:rPr lang="es-ES" dirty="0"/>
              <a:t>Oportunidad y completitud</a:t>
            </a:r>
          </a:p>
          <a:p>
            <a:pPr marL="514350" indent="-514350">
              <a:buFont typeface="+mj-lt"/>
              <a:buAutoNum type="arabicPeriod"/>
            </a:pPr>
            <a:r>
              <a:rPr lang="es-ES" dirty="0"/>
              <a:t>Reporte de enfermedades</a:t>
            </a:r>
          </a:p>
          <a:p>
            <a:pPr marL="514350" indent="-514350">
              <a:buFont typeface="+mj-lt"/>
              <a:buAutoNum type="arabicPeriod"/>
            </a:pPr>
            <a:r>
              <a:rPr lang="es-ES" dirty="0"/>
              <a:t>Enfoque de la enfermedad</a:t>
            </a:r>
          </a:p>
          <a:p>
            <a:pPr marL="514350" indent="-514350">
              <a:buFont typeface="+mj-lt"/>
              <a:buAutoNum type="arabicPeriod"/>
            </a:pPr>
            <a:endParaRPr lang="es-ES" dirty="0"/>
          </a:p>
        </p:txBody>
      </p:sp>
      <p:sp>
        <p:nvSpPr>
          <p:cNvPr id="8" name="Title 7">
            <a:extLst>
              <a:ext uri="{FF2B5EF4-FFF2-40B4-BE49-F238E27FC236}">
                <a16:creationId xmlns:a16="http://schemas.microsoft.com/office/drawing/2014/main" id="{3BFE48A2-E55F-9E6E-C6E1-87D0BD09C48C}"/>
              </a:ext>
            </a:extLst>
          </p:cNvPr>
          <p:cNvSpPr>
            <a:spLocks noGrp="1"/>
          </p:cNvSpPr>
          <p:nvPr>
            <p:ph type="title"/>
          </p:nvPr>
        </p:nvSpPr>
        <p:spPr>
          <a:xfrm>
            <a:off x="838200" y="0"/>
            <a:ext cx="10515600" cy="1257300"/>
          </a:xfrm>
        </p:spPr>
        <p:txBody>
          <a:bodyPr/>
          <a:lstStyle/>
          <a:p>
            <a:r>
              <a:rPr lang="es-ES" dirty="0"/>
              <a:t>4 Secciones de un informe resumido semanal de vigilancia</a:t>
            </a:r>
          </a:p>
        </p:txBody>
      </p:sp>
      <p:pic>
        <p:nvPicPr>
          <p:cNvPr id="9" name="Graphic 8" descr="Alarm clock with solid fill">
            <a:extLst>
              <a:ext uri="{FF2B5EF4-FFF2-40B4-BE49-F238E27FC236}">
                <a16:creationId xmlns:a16="http://schemas.microsoft.com/office/drawing/2014/main" id="{9039446B-ECE9-4C0A-DFCE-6DF4442028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07440" y="2539999"/>
            <a:ext cx="1778001" cy="1778001"/>
          </a:xfrm>
          <a:prstGeom prst="rect">
            <a:avLst/>
          </a:prstGeom>
        </p:spPr>
      </p:pic>
      <p:pic>
        <p:nvPicPr>
          <p:cNvPr id="17" name="Graphic 16" descr="List with solid fill">
            <a:extLst>
              <a:ext uri="{FF2B5EF4-FFF2-40B4-BE49-F238E27FC236}">
                <a16:creationId xmlns:a16="http://schemas.microsoft.com/office/drawing/2014/main" id="{B6563F46-94DF-7B5D-399A-57763CCDEE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81362" y="1426719"/>
            <a:ext cx="1778001" cy="1778001"/>
          </a:xfrm>
          <a:prstGeom prst="rect">
            <a:avLst/>
          </a:prstGeom>
        </p:spPr>
      </p:pic>
      <p:pic>
        <p:nvPicPr>
          <p:cNvPr id="21" name="Graphic 20" descr="Pandemic exponential curve bar graph with solid fill">
            <a:extLst>
              <a:ext uri="{FF2B5EF4-FFF2-40B4-BE49-F238E27FC236}">
                <a16:creationId xmlns:a16="http://schemas.microsoft.com/office/drawing/2014/main" id="{C31874D2-0424-1153-8B69-B85ABA908F5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21971" y="3408391"/>
            <a:ext cx="1871469" cy="1871469"/>
          </a:xfrm>
          <a:prstGeom prst="rect">
            <a:avLst/>
          </a:prstGeom>
        </p:spPr>
      </p:pic>
      <p:pic>
        <p:nvPicPr>
          <p:cNvPr id="25" name="Graphic 24" descr="Postit Notes with solid fill">
            <a:extLst>
              <a:ext uri="{FF2B5EF4-FFF2-40B4-BE49-F238E27FC236}">
                <a16:creationId xmlns:a16="http://schemas.microsoft.com/office/drawing/2014/main" id="{559B0338-08E6-BBF4-BD89-A898F7194D5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128729" y="4624347"/>
            <a:ext cx="1778001" cy="1778001"/>
          </a:xfrm>
          <a:prstGeom prst="rect">
            <a:avLst/>
          </a:prstGeom>
        </p:spPr>
      </p:pic>
    </p:spTree>
    <p:extLst>
      <p:ext uri="{BB962C8B-B14F-4D97-AF65-F5344CB8AC3E}">
        <p14:creationId xmlns:p14="http://schemas.microsoft.com/office/powerpoint/2010/main" val="351091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F171114-98E4-41DC-B57F-6B618F711048}"/>
              </a:ext>
            </a:extLst>
          </p:cNvPr>
          <p:cNvSpPr>
            <a:spLocks noGrp="1"/>
          </p:cNvSpPr>
          <p:nvPr>
            <p:ph sz="half" idx="2"/>
          </p:nvPr>
        </p:nvSpPr>
        <p:spPr>
          <a:xfrm>
            <a:off x="838200" y="1478857"/>
            <a:ext cx="10515600" cy="3271819"/>
          </a:xfrm>
        </p:spPr>
        <p:txBody>
          <a:bodyPr/>
          <a:lstStyle/>
          <a:p>
            <a:pPr marL="0" indent="0">
              <a:buNone/>
            </a:pPr>
            <a:r>
              <a:rPr lang="es-ES" dirty="0"/>
              <a:t>Incluye 2-3 puntos clave sobre la semana, como:</a:t>
            </a:r>
          </a:p>
          <a:p>
            <a:pPr lvl="1"/>
            <a:r>
              <a:rPr lang="es-ES" dirty="0"/>
              <a:t>La ocurrencia de cualquier enfermedad inusual </a:t>
            </a:r>
          </a:p>
          <a:p>
            <a:pPr lvl="1"/>
            <a:r>
              <a:rPr lang="es-ES" dirty="0"/>
              <a:t>Número de casos de enfermedades de declaración inmediata</a:t>
            </a:r>
          </a:p>
          <a:p>
            <a:pPr lvl="1"/>
            <a:r>
              <a:rPr lang="es-ES" dirty="0"/>
              <a:t>Porcentaje de centros notificadores que declararon (número de centros que notificaron / número de centros que se espera notifiquen)</a:t>
            </a:r>
          </a:p>
          <a:p>
            <a:pPr lvl="1"/>
            <a:r>
              <a:rPr lang="es-ES" dirty="0"/>
              <a:t>Brotes presuntos o confirmados</a:t>
            </a:r>
          </a:p>
          <a:p>
            <a:pPr lvl="1"/>
            <a:r>
              <a:rPr lang="es-ES" dirty="0"/>
              <a:t>Próximos acontecimientos o planes (por ejemplo, campaña de vacunación contra la poliomielitis)</a:t>
            </a:r>
          </a:p>
          <a:p>
            <a:pPr marL="0" indent="0">
              <a:buNone/>
            </a:pPr>
            <a:endParaRPr lang="es-ES" dirty="0"/>
          </a:p>
        </p:txBody>
      </p:sp>
      <p:sp>
        <p:nvSpPr>
          <p:cNvPr id="2" name="Title 1"/>
          <p:cNvSpPr>
            <a:spLocks noGrp="1"/>
          </p:cNvSpPr>
          <p:nvPr>
            <p:ph type="title"/>
          </p:nvPr>
        </p:nvSpPr>
        <p:spPr>
          <a:xfrm>
            <a:off x="838200" y="457200"/>
            <a:ext cx="10774680" cy="800100"/>
          </a:xfrm>
        </p:spPr>
        <p:txBody>
          <a:bodyPr/>
          <a:lstStyle/>
          <a:p>
            <a:r>
              <a:rPr lang="es-ES" dirty="0">
                <a:ea typeface="ＭＳ Ｐゴシック" pitchFamily="34" charset="-128"/>
              </a:rPr>
              <a:t>Sección 1. Lo más destacado de la semana</a:t>
            </a:r>
            <a:endParaRPr lang="es-ES" dirty="0"/>
          </a:p>
        </p:txBody>
      </p:sp>
    </p:spTree>
    <p:extLst>
      <p:ext uri="{BB962C8B-B14F-4D97-AF65-F5344CB8AC3E}">
        <p14:creationId xmlns:p14="http://schemas.microsoft.com/office/powerpoint/2010/main" val="3573085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A35289D-D456-2FDB-FFFF-942B20F99281}"/>
              </a:ext>
            </a:extLst>
          </p:cNvPr>
          <p:cNvSpPr>
            <a:spLocks noGrp="1"/>
          </p:cNvSpPr>
          <p:nvPr>
            <p:ph sz="half" idx="2"/>
          </p:nvPr>
        </p:nvSpPr>
        <p:spPr>
          <a:xfrm>
            <a:off x="838200" y="1374353"/>
            <a:ext cx="10748554" cy="4639309"/>
          </a:xfrm>
          <a:noFill/>
        </p:spPr>
        <p:txBody>
          <a:bodyPr/>
          <a:lstStyle/>
          <a:p>
            <a:pPr marL="0" indent="0" algn="ctr">
              <a:buNone/>
            </a:pPr>
            <a:r>
              <a:rPr lang="es-GT" sz="2000" b="1" noProof="0" dirty="0"/>
              <a:t>Cuadro 1 Centros que informan oportunamente esta semana y en lo que va de año</a:t>
            </a:r>
          </a:p>
        </p:txBody>
      </p:sp>
      <p:sp>
        <p:nvSpPr>
          <p:cNvPr id="2" name="Title 1"/>
          <p:cNvSpPr>
            <a:spLocks noGrp="1"/>
          </p:cNvSpPr>
          <p:nvPr>
            <p:ph type="title"/>
          </p:nvPr>
        </p:nvSpPr>
        <p:spPr>
          <a:xfrm>
            <a:off x="838200" y="457200"/>
            <a:ext cx="10957560" cy="800100"/>
          </a:xfrm>
        </p:spPr>
        <p:txBody>
          <a:bodyPr/>
          <a:lstStyle/>
          <a:p>
            <a:r>
              <a:rPr lang="es-ES" dirty="0">
                <a:ea typeface="ＭＳ Ｐゴシック" pitchFamily="34" charset="-128"/>
              </a:rPr>
              <a:t>Sección 2. Oportunidad y completitud (1/2)</a:t>
            </a:r>
            <a:endParaRPr lang="es-ES" dirty="0"/>
          </a:p>
        </p:txBody>
      </p:sp>
      <p:graphicFrame>
        <p:nvGraphicFramePr>
          <p:cNvPr id="4" name="Table 7">
            <a:extLst>
              <a:ext uri="{FF2B5EF4-FFF2-40B4-BE49-F238E27FC236}">
                <a16:creationId xmlns:a16="http://schemas.microsoft.com/office/drawing/2014/main" id="{CCB3E635-0DC4-08D4-378C-FF8752F199F7}"/>
              </a:ext>
            </a:extLst>
          </p:cNvPr>
          <p:cNvGraphicFramePr>
            <a:graphicFrameLocks noGrp="1"/>
          </p:cNvGraphicFramePr>
          <p:nvPr>
            <p:extLst>
              <p:ext uri="{D42A27DB-BD31-4B8C-83A1-F6EECF244321}">
                <p14:modId xmlns:p14="http://schemas.microsoft.com/office/powerpoint/2010/main" val="3021871920"/>
              </p:ext>
            </p:extLst>
          </p:nvPr>
        </p:nvGraphicFramePr>
        <p:xfrm>
          <a:off x="1711961" y="1874520"/>
          <a:ext cx="8072119" cy="4663440"/>
        </p:xfrm>
        <a:graphic>
          <a:graphicData uri="http://schemas.openxmlformats.org/drawingml/2006/table">
            <a:tbl>
              <a:tblPr bandRow="1">
                <a:tableStyleId>{68D230F3-CF80-4859-8CE7-A43EE81993B5}</a:tableStyleId>
              </a:tblPr>
              <a:tblGrid>
                <a:gridCol w="720189">
                  <a:extLst>
                    <a:ext uri="{9D8B030D-6E8A-4147-A177-3AD203B41FA5}">
                      <a16:colId xmlns:a16="http://schemas.microsoft.com/office/drawing/2014/main" val="3105788141"/>
                    </a:ext>
                  </a:extLst>
                </a:gridCol>
                <a:gridCol w="2088046">
                  <a:extLst>
                    <a:ext uri="{9D8B030D-6E8A-4147-A177-3AD203B41FA5}">
                      <a16:colId xmlns:a16="http://schemas.microsoft.com/office/drawing/2014/main" val="919050284"/>
                    </a:ext>
                  </a:extLst>
                </a:gridCol>
                <a:gridCol w="2631942">
                  <a:extLst>
                    <a:ext uri="{9D8B030D-6E8A-4147-A177-3AD203B41FA5}">
                      <a16:colId xmlns:a16="http://schemas.microsoft.com/office/drawing/2014/main" val="274048291"/>
                    </a:ext>
                  </a:extLst>
                </a:gridCol>
                <a:gridCol w="2631942">
                  <a:extLst>
                    <a:ext uri="{9D8B030D-6E8A-4147-A177-3AD203B41FA5}">
                      <a16:colId xmlns:a16="http://schemas.microsoft.com/office/drawing/2014/main" val="537266801"/>
                    </a:ext>
                  </a:extLst>
                </a:gridCol>
              </a:tblGrid>
              <a:tr h="402968">
                <a:tc>
                  <a:txBody>
                    <a:bodyPr/>
                    <a:lstStyle/>
                    <a:p>
                      <a:r>
                        <a:rPr lang="es-ES" sz="2000" b="1" noProof="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2000" b="1" noProof="0" dirty="0"/>
                        <a:t>Nombre </a:t>
                      </a:r>
                      <a:br>
                        <a:rPr lang="es-ES" sz="2000" b="1" noProof="0" dirty="0"/>
                      </a:br>
                      <a:r>
                        <a:rPr lang="es-ES" sz="2000" b="1" noProof="0" dirty="0"/>
                        <a:t>del centro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000" b="1" noProof="0" dirty="0"/>
                        <a:t>Esta semana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000" b="1" noProof="0" dirty="0"/>
                        <a:t>% acumulado a       la fecha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07702438"/>
                  </a:ext>
                </a:extLst>
              </a:tr>
              <a:tr h="370840">
                <a:tc>
                  <a:txBody>
                    <a:bodyPr/>
                    <a:lstStyle/>
                    <a:p>
                      <a:r>
                        <a:rPr lang="es-ES" sz="2000" noProof="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4762654"/>
                  </a:ext>
                </a:extLst>
              </a:tr>
              <a:tr h="370840">
                <a:tc>
                  <a:txBody>
                    <a:bodyPr/>
                    <a:lstStyle/>
                    <a:p>
                      <a:r>
                        <a:rPr lang="es-ES" sz="2000" noProof="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18195028"/>
                  </a:ext>
                </a:extLst>
              </a:tr>
              <a:tr h="370840">
                <a:tc>
                  <a:txBody>
                    <a:bodyPr/>
                    <a:lstStyle/>
                    <a:p>
                      <a:r>
                        <a:rPr lang="es-ES" sz="2000" noProof="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4345679"/>
                  </a:ext>
                </a:extLst>
              </a:tr>
              <a:tr h="370840">
                <a:tc>
                  <a:txBody>
                    <a:bodyPr/>
                    <a:lstStyle/>
                    <a:p>
                      <a:r>
                        <a:rPr lang="es-ES" sz="2000" noProof="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84906039"/>
                  </a:ext>
                </a:extLst>
              </a:tr>
              <a:tr h="370840">
                <a:tc>
                  <a:txBody>
                    <a:bodyPr/>
                    <a:lstStyle/>
                    <a:p>
                      <a:r>
                        <a:rPr lang="es-ES" sz="2000" noProof="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6741823"/>
                  </a:ext>
                </a:extLst>
              </a:tr>
              <a:tr h="370840">
                <a:tc>
                  <a:txBody>
                    <a:bodyPr/>
                    <a:lstStyle/>
                    <a:p>
                      <a:r>
                        <a:rPr lang="es-ES" sz="2000" noProof="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00889022"/>
                  </a:ext>
                </a:extLst>
              </a:tr>
              <a:tr h="370840">
                <a:tc>
                  <a:txBody>
                    <a:bodyPr/>
                    <a:lstStyle/>
                    <a:p>
                      <a:r>
                        <a:rPr lang="es-ES" sz="2000" noProof="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4500848"/>
                  </a:ext>
                </a:extLst>
              </a:tr>
              <a:tr h="370840">
                <a:tc>
                  <a:txBody>
                    <a:bodyPr/>
                    <a:lstStyle/>
                    <a:p>
                      <a:r>
                        <a:rPr lang="es-ES" sz="2000" noProof="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37839280"/>
                  </a:ext>
                </a:extLst>
              </a:tr>
              <a:tr h="370840">
                <a:tc>
                  <a:txBody>
                    <a:bodyPr/>
                    <a:lstStyle/>
                    <a:p>
                      <a:r>
                        <a:rPr lang="es-ES" sz="2000" noProof="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6608075"/>
                  </a:ext>
                </a:extLst>
              </a:tr>
              <a:tr h="370840">
                <a:tc>
                  <a:txBody>
                    <a:bodyPr/>
                    <a:lstStyle/>
                    <a:p>
                      <a:r>
                        <a:rPr lang="es-ES" sz="2000" noProof="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323748623"/>
                  </a:ext>
                </a:extLst>
              </a:tr>
            </a:tbl>
          </a:graphicData>
        </a:graphic>
      </p:graphicFrame>
      <p:grpSp>
        <p:nvGrpSpPr>
          <p:cNvPr id="3" name="Group 2">
            <a:extLst>
              <a:ext uri="{FF2B5EF4-FFF2-40B4-BE49-F238E27FC236}">
                <a16:creationId xmlns:a16="http://schemas.microsoft.com/office/drawing/2014/main" id="{C5196551-48DA-DFB6-94D7-D50DA2573B83}"/>
              </a:ext>
            </a:extLst>
          </p:cNvPr>
          <p:cNvGrpSpPr/>
          <p:nvPr/>
        </p:nvGrpSpPr>
        <p:grpSpPr>
          <a:xfrm>
            <a:off x="5236580" y="2590295"/>
            <a:ext cx="1642223" cy="3949314"/>
            <a:chOff x="5305160" y="2467851"/>
            <a:chExt cx="1642223" cy="3924730"/>
          </a:xfrm>
        </p:grpSpPr>
        <p:sp>
          <p:nvSpPr>
            <p:cNvPr id="8" name="Callout: Left-Right Arrow 7">
              <a:extLst>
                <a:ext uri="{FF2B5EF4-FFF2-40B4-BE49-F238E27FC236}">
                  <a16:creationId xmlns:a16="http://schemas.microsoft.com/office/drawing/2014/main" id="{A6664495-F7BD-BE47-0DC9-4FA738626E3A}"/>
                </a:ext>
              </a:extLst>
            </p:cNvPr>
            <p:cNvSpPr/>
            <p:nvPr/>
          </p:nvSpPr>
          <p:spPr>
            <a:xfrm rot="5400000">
              <a:off x="4133634" y="3665504"/>
              <a:ext cx="3924730" cy="1529423"/>
            </a:xfrm>
            <a:prstGeom prst="leftRightArrowCallout">
              <a:avLst>
                <a:gd name="adj1" fmla="val 8582"/>
                <a:gd name="adj2" fmla="val 14552"/>
                <a:gd name="adj3" fmla="val 35448"/>
                <a:gd name="adj4" fmla="val 48123"/>
              </a:avLst>
            </a:prstGeom>
            <a:solidFill>
              <a:srgbClr val="A3D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 name="TextBox 9">
              <a:extLst>
                <a:ext uri="{FF2B5EF4-FFF2-40B4-BE49-F238E27FC236}">
                  <a16:creationId xmlns:a16="http://schemas.microsoft.com/office/drawing/2014/main" id="{A307AB19-6420-2867-D59B-2EE321BA1D7E}"/>
                </a:ext>
              </a:extLst>
            </p:cNvPr>
            <p:cNvSpPr txBox="1"/>
            <p:nvPr/>
          </p:nvSpPr>
          <p:spPr>
            <a:xfrm>
              <a:off x="5305160" y="3658675"/>
              <a:ext cx="1642223" cy="1192857"/>
            </a:xfrm>
            <a:prstGeom prst="rect">
              <a:avLst/>
            </a:prstGeom>
            <a:noFill/>
          </p:spPr>
          <p:txBody>
            <a:bodyPr wrap="square" rtlCol="0">
              <a:spAutoFit/>
            </a:bodyPr>
            <a:lstStyle/>
            <a:p>
              <a:r>
                <a:rPr lang="es-ES" dirty="0"/>
                <a:t>AT, T, o NR</a:t>
              </a:r>
            </a:p>
            <a:p>
              <a:r>
                <a:rPr lang="es-ES" dirty="0"/>
                <a:t>y cambiar de color en consecuencia</a:t>
              </a:r>
            </a:p>
          </p:txBody>
        </p:sp>
      </p:grpSp>
      <p:grpSp>
        <p:nvGrpSpPr>
          <p:cNvPr id="5" name="Group 4">
            <a:extLst>
              <a:ext uri="{FF2B5EF4-FFF2-40B4-BE49-F238E27FC236}">
                <a16:creationId xmlns:a16="http://schemas.microsoft.com/office/drawing/2014/main" id="{817F2B3D-66A2-650B-8C8B-B1586B92A6FE}"/>
              </a:ext>
            </a:extLst>
          </p:cNvPr>
          <p:cNvGrpSpPr/>
          <p:nvPr/>
        </p:nvGrpSpPr>
        <p:grpSpPr>
          <a:xfrm>
            <a:off x="7527142" y="2636018"/>
            <a:ext cx="2142636" cy="3879083"/>
            <a:chOff x="7988051" y="2581442"/>
            <a:chExt cx="1795476" cy="3854936"/>
          </a:xfrm>
          <a:solidFill>
            <a:srgbClr val="A3DCFF"/>
          </a:solidFill>
        </p:grpSpPr>
        <p:sp>
          <p:nvSpPr>
            <p:cNvPr id="9" name="Callout: Left-Right Arrow 8">
              <a:extLst>
                <a:ext uri="{FF2B5EF4-FFF2-40B4-BE49-F238E27FC236}">
                  <a16:creationId xmlns:a16="http://schemas.microsoft.com/office/drawing/2014/main" id="{3FB2E632-188F-186A-259E-830E2B581DA8}"/>
                </a:ext>
              </a:extLst>
            </p:cNvPr>
            <p:cNvSpPr/>
            <p:nvPr/>
          </p:nvSpPr>
          <p:spPr>
            <a:xfrm rot="5400000">
              <a:off x="6958321" y="3611172"/>
              <a:ext cx="3854936" cy="1795476"/>
            </a:xfrm>
            <a:prstGeom prst="leftRightArrowCallout">
              <a:avLst>
                <a:gd name="adj1" fmla="val 8582"/>
                <a:gd name="adj2" fmla="val 14552"/>
                <a:gd name="adj3" fmla="val 27949"/>
                <a:gd name="adj4" fmla="val 48123"/>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 name="TextBox 10">
              <a:extLst>
                <a:ext uri="{FF2B5EF4-FFF2-40B4-BE49-F238E27FC236}">
                  <a16:creationId xmlns:a16="http://schemas.microsoft.com/office/drawing/2014/main" id="{F0B9DB6D-0CE6-34B4-2607-020CEE9AC4CA}"/>
                </a:ext>
              </a:extLst>
            </p:cNvPr>
            <p:cNvSpPr txBox="1"/>
            <p:nvPr/>
          </p:nvSpPr>
          <p:spPr>
            <a:xfrm>
              <a:off x="8172522" y="3647947"/>
              <a:ext cx="1375552" cy="2018680"/>
            </a:xfrm>
            <a:prstGeom prst="rect">
              <a:avLst/>
            </a:prstGeom>
            <a:grpFill/>
          </p:spPr>
          <p:txBody>
            <a:bodyPr wrap="square" rtlCol="0">
              <a:spAutoFit/>
            </a:bodyPr>
            <a:lstStyle/>
            <a:p>
              <a:r>
                <a:rPr lang="es-ES" dirty="0"/>
                <a:t>% acumulado a la fecha</a:t>
              </a:r>
            </a:p>
            <a:p>
              <a:r>
                <a:rPr lang="es-ES" dirty="0"/>
                <a:t>y cambiar </a:t>
              </a:r>
            </a:p>
            <a:p>
              <a:r>
                <a:rPr lang="es-ES" dirty="0"/>
                <a:t>color según corresponda</a:t>
              </a:r>
            </a:p>
          </p:txBody>
        </p:sp>
      </p:grpSp>
    </p:spTree>
    <p:extLst>
      <p:ext uri="{BB962C8B-B14F-4D97-AF65-F5344CB8AC3E}">
        <p14:creationId xmlns:p14="http://schemas.microsoft.com/office/powerpoint/2010/main" val="106161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D69870-B5A4-4A0D-A94C-7222EBAD3C25}"/>
              </a:ext>
            </a:extLst>
          </p:cNvPr>
          <p:cNvSpPr txBox="1"/>
          <p:nvPr/>
        </p:nvSpPr>
        <p:spPr>
          <a:xfrm>
            <a:off x="2146274" y="6000690"/>
            <a:ext cx="7863371" cy="400110"/>
          </a:xfrm>
          <a:prstGeom prst="rect">
            <a:avLst/>
          </a:prstGeom>
          <a:noFill/>
        </p:spPr>
        <p:txBody>
          <a:bodyPr wrap="none" rtlCol="0">
            <a:spAutoFit/>
          </a:bodyPr>
          <a:lstStyle/>
          <a:p>
            <a:r>
              <a:rPr lang="es-ES" sz="2000" dirty="0">
                <a:latin typeface="+mn-lt"/>
                <a:cs typeface="Calibri" panose="020F0502020204030204" pitchFamily="34" charset="0"/>
              </a:rPr>
              <a:t>T = a tiempo; L = con retraso; NR = no se ha recibido ningún reporte</a:t>
            </a:r>
          </a:p>
        </p:txBody>
      </p:sp>
      <p:graphicFrame>
        <p:nvGraphicFramePr>
          <p:cNvPr id="6" name="Table 4">
            <a:extLst>
              <a:ext uri="{FF2B5EF4-FFF2-40B4-BE49-F238E27FC236}">
                <a16:creationId xmlns:a16="http://schemas.microsoft.com/office/drawing/2014/main" id="{7386960D-B929-F431-F122-760279185BF3}"/>
              </a:ext>
            </a:extLst>
          </p:cNvPr>
          <p:cNvGraphicFramePr>
            <a:graphicFrameLocks noGrp="1"/>
          </p:cNvGraphicFramePr>
          <p:nvPr>
            <p:extLst>
              <p:ext uri="{D42A27DB-BD31-4B8C-83A1-F6EECF244321}">
                <p14:modId xmlns:p14="http://schemas.microsoft.com/office/powerpoint/2010/main" val="1576540510"/>
              </p:ext>
            </p:extLst>
          </p:nvPr>
        </p:nvGraphicFramePr>
        <p:xfrm>
          <a:off x="1645976" y="1622614"/>
          <a:ext cx="9010434" cy="2377440"/>
        </p:xfrm>
        <a:graphic>
          <a:graphicData uri="http://schemas.openxmlformats.org/drawingml/2006/table">
            <a:tbl>
              <a:tblPr bandRow="1">
                <a:tableStyleId>{68D230F3-CF80-4859-8CE7-A43EE81993B5}</a:tableStyleId>
              </a:tblPr>
              <a:tblGrid>
                <a:gridCol w="1501739">
                  <a:extLst>
                    <a:ext uri="{9D8B030D-6E8A-4147-A177-3AD203B41FA5}">
                      <a16:colId xmlns:a16="http://schemas.microsoft.com/office/drawing/2014/main" val="2418125285"/>
                    </a:ext>
                  </a:extLst>
                </a:gridCol>
                <a:gridCol w="1501739">
                  <a:extLst>
                    <a:ext uri="{9D8B030D-6E8A-4147-A177-3AD203B41FA5}">
                      <a16:colId xmlns:a16="http://schemas.microsoft.com/office/drawing/2014/main" val="2483670247"/>
                    </a:ext>
                  </a:extLst>
                </a:gridCol>
                <a:gridCol w="1501739">
                  <a:extLst>
                    <a:ext uri="{9D8B030D-6E8A-4147-A177-3AD203B41FA5}">
                      <a16:colId xmlns:a16="http://schemas.microsoft.com/office/drawing/2014/main" val="3320012486"/>
                    </a:ext>
                  </a:extLst>
                </a:gridCol>
                <a:gridCol w="1326845">
                  <a:extLst>
                    <a:ext uri="{9D8B030D-6E8A-4147-A177-3AD203B41FA5}">
                      <a16:colId xmlns:a16="http://schemas.microsoft.com/office/drawing/2014/main" val="368002371"/>
                    </a:ext>
                  </a:extLst>
                </a:gridCol>
                <a:gridCol w="1665962">
                  <a:extLst>
                    <a:ext uri="{9D8B030D-6E8A-4147-A177-3AD203B41FA5}">
                      <a16:colId xmlns:a16="http://schemas.microsoft.com/office/drawing/2014/main" val="3386018999"/>
                    </a:ext>
                  </a:extLst>
                </a:gridCol>
                <a:gridCol w="1512410">
                  <a:extLst>
                    <a:ext uri="{9D8B030D-6E8A-4147-A177-3AD203B41FA5}">
                      <a16:colId xmlns:a16="http://schemas.microsoft.com/office/drawing/2014/main" val="3197173301"/>
                    </a:ext>
                  </a:extLst>
                </a:gridCol>
              </a:tblGrid>
              <a:tr h="274320">
                <a:tc gridSpan="3">
                  <a:txBody>
                    <a:bodyPr/>
                    <a:lstStyle/>
                    <a:p>
                      <a:pPr algn="ctr"/>
                      <a:r>
                        <a:rPr lang="es-ES" sz="2400" b="1" noProof="0" dirty="0"/>
                        <a:t>Esta semana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tc gridSpan="3">
                  <a:txBody>
                    <a:bodyPr/>
                    <a:lstStyle/>
                    <a:p>
                      <a:pPr algn="ctr"/>
                      <a:r>
                        <a:rPr lang="es-ES" sz="2400" b="1" noProof="0" dirty="0"/>
                        <a:t>% acumulado a la fecha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342750808"/>
                  </a:ext>
                </a:extLst>
              </a:tr>
              <a:tr h="457200">
                <a:tc>
                  <a:txBody>
                    <a:bodyPr/>
                    <a:lstStyle/>
                    <a:p>
                      <a:pPr algn="ctr"/>
                      <a:r>
                        <a:rPr lang="es-ES" sz="2400" b="1" noProof="0" dirty="0"/>
                        <a:t>A tiempo</a:t>
                      </a:r>
                    </a:p>
                    <a:p>
                      <a:pPr algn="ctr"/>
                      <a:r>
                        <a:rPr lang="es-ES" sz="2400" b="1" noProof="0" dirty="0"/>
                        <a:t>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tc>
                  <a:txBody>
                    <a:bodyPr/>
                    <a:lstStyle/>
                    <a:p>
                      <a:pPr algn="ctr"/>
                      <a:r>
                        <a:rPr lang="es-ES" sz="2400" b="1" noProof="0" dirty="0"/>
                        <a:t>Tarde</a:t>
                      </a:r>
                    </a:p>
                    <a:p>
                      <a:pPr algn="ctr"/>
                      <a:r>
                        <a:rPr lang="es-ES" sz="2400" b="1" noProof="0" dirty="0"/>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s-ES" sz="2400" b="1" noProof="0" dirty="0"/>
                        <a:t>No se ha recibido ningún reporte</a:t>
                      </a:r>
                    </a:p>
                    <a:p>
                      <a:pPr algn="ctr"/>
                      <a:r>
                        <a:rPr lang="es-ES" sz="2400" b="1" noProof="0" dirty="0"/>
                        <a:t>NR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es-ES" sz="2400" b="1" noProof="0" dirty="0"/>
                        <a:t>≥80% </a:t>
                      </a:r>
                    </a:p>
                    <a:p>
                      <a:pPr algn="ctr"/>
                      <a:r>
                        <a:rPr lang="es-ES" sz="2400" b="1" noProof="0" dirty="0"/>
                        <a:t>a tiempo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tc>
                  <a:txBody>
                    <a:bodyPr/>
                    <a:lstStyle/>
                    <a:p>
                      <a:pPr algn="ctr"/>
                      <a:r>
                        <a:rPr lang="es-ES" sz="2400" b="1" noProof="0" dirty="0"/>
                        <a:t>≥50-79.9% a tiempo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s-ES" sz="2400" b="1" noProof="0" dirty="0"/>
                        <a:t>&lt;50% </a:t>
                      </a:r>
                    </a:p>
                    <a:p>
                      <a:pPr algn="ctr"/>
                      <a:r>
                        <a:rPr lang="es-ES" sz="2400" b="1" noProof="0" dirty="0"/>
                        <a:t>a tiempo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103506950"/>
                  </a:ext>
                </a:extLst>
              </a:tr>
            </a:tbl>
          </a:graphicData>
        </a:graphic>
      </p:graphicFrame>
      <p:graphicFrame>
        <p:nvGraphicFramePr>
          <p:cNvPr id="7" name="Table 7">
            <a:extLst>
              <a:ext uri="{FF2B5EF4-FFF2-40B4-BE49-F238E27FC236}">
                <a16:creationId xmlns:a16="http://schemas.microsoft.com/office/drawing/2014/main" id="{2C12E324-BF45-7892-265E-8C00C0522CCD}"/>
              </a:ext>
            </a:extLst>
          </p:cNvPr>
          <p:cNvGraphicFramePr>
            <a:graphicFrameLocks noGrp="1"/>
          </p:cNvGraphicFramePr>
          <p:nvPr>
            <p:extLst>
              <p:ext uri="{D42A27DB-BD31-4B8C-83A1-F6EECF244321}">
                <p14:modId xmlns:p14="http://schemas.microsoft.com/office/powerpoint/2010/main" val="2657392303"/>
              </p:ext>
            </p:extLst>
          </p:nvPr>
        </p:nvGraphicFramePr>
        <p:xfrm>
          <a:off x="1417320" y="4407724"/>
          <a:ext cx="9212580" cy="1584960"/>
        </p:xfrm>
        <a:graphic>
          <a:graphicData uri="http://schemas.openxmlformats.org/drawingml/2006/table">
            <a:tbl>
              <a:tblPr>
                <a:tableStyleId>{68D230F3-CF80-4859-8CE7-A43EE81993B5}</a:tableStyleId>
              </a:tblPr>
              <a:tblGrid>
                <a:gridCol w="777019">
                  <a:extLst>
                    <a:ext uri="{9D8B030D-6E8A-4147-A177-3AD203B41FA5}">
                      <a16:colId xmlns:a16="http://schemas.microsoft.com/office/drawing/2014/main" val="3105788141"/>
                    </a:ext>
                  </a:extLst>
                </a:gridCol>
                <a:gridCol w="2252813">
                  <a:extLst>
                    <a:ext uri="{9D8B030D-6E8A-4147-A177-3AD203B41FA5}">
                      <a16:colId xmlns:a16="http://schemas.microsoft.com/office/drawing/2014/main" val="919050284"/>
                    </a:ext>
                  </a:extLst>
                </a:gridCol>
                <a:gridCol w="2639448">
                  <a:extLst>
                    <a:ext uri="{9D8B030D-6E8A-4147-A177-3AD203B41FA5}">
                      <a16:colId xmlns:a16="http://schemas.microsoft.com/office/drawing/2014/main" val="274048291"/>
                    </a:ext>
                  </a:extLst>
                </a:gridCol>
                <a:gridCol w="3543300">
                  <a:extLst>
                    <a:ext uri="{9D8B030D-6E8A-4147-A177-3AD203B41FA5}">
                      <a16:colId xmlns:a16="http://schemas.microsoft.com/office/drawing/2014/main" val="537266801"/>
                    </a:ext>
                  </a:extLst>
                </a:gridCol>
              </a:tblGrid>
              <a:tr h="370840">
                <a:tc>
                  <a:txBody>
                    <a:bodyPr/>
                    <a:lstStyle/>
                    <a:p>
                      <a:r>
                        <a:rPr lang="es-ES" sz="2000" b="1" noProof="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ES" sz="2000" b="1" noProof="0" dirty="0"/>
                        <a:t>Centro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000" b="1" noProof="0" dirty="0"/>
                        <a:t>Esta semana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ES" sz="2000" b="1" noProof="0" dirty="0"/>
                        <a:t>% acumulado a la fecha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07702438"/>
                  </a:ext>
                </a:extLst>
              </a:tr>
              <a:tr h="370840">
                <a:tc>
                  <a:txBody>
                    <a:bodyPr/>
                    <a:lstStyle/>
                    <a:p>
                      <a:r>
                        <a:rPr lang="es-ES" sz="2000" noProof="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2000" noProof="0" dirty="0"/>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s-ES" sz="2000" noProof="0" dirty="0"/>
                        <a:t>80.8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extLst>
                  <a:ext uri="{0D108BD9-81ED-4DB2-BD59-A6C34878D82A}">
                    <a16:rowId xmlns:a16="http://schemas.microsoft.com/office/drawing/2014/main" val="1674762654"/>
                  </a:ext>
                </a:extLst>
              </a:tr>
              <a:tr h="370840">
                <a:tc>
                  <a:txBody>
                    <a:bodyPr/>
                    <a:lstStyle/>
                    <a:p>
                      <a:r>
                        <a:rPr lang="es-ES" sz="2000" noProof="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2000" noProof="0" dirty="0"/>
                        <a:t>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tc>
                  <a:txBody>
                    <a:bodyPr/>
                    <a:lstStyle/>
                    <a:p>
                      <a:pPr algn="ctr"/>
                      <a:r>
                        <a:rPr lang="es-ES" sz="2000" noProof="0" dirty="0"/>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66"/>
                    </a:solidFill>
                  </a:tcPr>
                </a:tc>
                <a:extLst>
                  <a:ext uri="{0D108BD9-81ED-4DB2-BD59-A6C34878D82A}">
                    <a16:rowId xmlns:a16="http://schemas.microsoft.com/office/drawing/2014/main" val="3918195028"/>
                  </a:ext>
                </a:extLst>
              </a:tr>
              <a:tr h="370840">
                <a:tc>
                  <a:txBody>
                    <a:bodyPr/>
                    <a:lstStyle/>
                    <a:p>
                      <a:r>
                        <a:rPr lang="es-ES" sz="2000" noProof="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ES" sz="2000" noProof="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2000" noProof="0" dirty="0"/>
                        <a:t>NR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es-ES" sz="2000" noProof="0" dirty="0"/>
                        <a:t>60.4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114345679"/>
                  </a:ext>
                </a:extLst>
              </a:tr>
            </a:tbl>
          </a:graphicData>
        </a:graphic>
      </p:graphicFrame>
      <p:sp>
        <p:nvSpPr>
          <p:cNvPr id="8" name="TextBox 7">
            <a:extLst>
              <a:ext uri="{FF2B5EF4-FFF2-40B4-BE49-F238E27FC236}">
                <a16:creationId xmlns:a16="http://schemas.microsoft.com/office/drawing/2014/main" id="{A1C24865-249D-6FBE-40B9-0C515099D0B3}"/>
              </a:ext>
            </a:extLst>
          </p:cNvPr>
          <p:cNvSpPr txBox="1"/>
          <p:nvPr/>
        </p:nvSpPr>
        <p:spPr>
          <a:xfrm>
            <a:off x="838200" y="3999608"/>
            <a:ext cx="4767209" cy="400110"/>
          </a:xfrm>
          <a:prstGeom prst="rect">
            <a:avLst/>
          </a:prstGeom>
          <a:noFill/>
        </p:spPr>
        <p:txBody>
          <a:bodyPr wrap="square" rtlCol="0">
            <a:spAutoFit/>
          </a:bodyPr>
          <a:lstStyle/>
          <a:p>
            <a:r>
              <a:rPr lang="es-ES" sz="2000" dirty="0"/>
              <a:t>Por ejemplo:</a:t>
            </a:r>
          </a:p>
        </p:txBody>
      </p:sp>
      <p:sp>
        <p:nvSpPr>
          <p:cNvPr id="9" name="Title 1">
            <a:extLst>
              <a:ext uri="{FF2B5EF4-FFF2-40B4-BE49-F238E27FC236}">
                <a16:creationId xmlns:a16="http://schemas.microsoft.com/office/drawing/2014/main" id="{C73A35E2-5D1E-C63F-5733-1DDE8DAB8B08}"/>
              </a:ext>
            </a:extLst>
          </p:cNvPr>
          <p:cNvSpPr>
            <a:spLocks noGrp="1"/>
          </p:cNvSpPr>
          <p:nvPr>
            <p:ph type="title"/>
          </p:nvPr>
        </p:nvSpPr>
        <p:spPr>
          <a:xfrm>
            <a:off x="838200" y="457200"/>
            <a:ext cx="10957560" cy="800100"/>
          </a:xfrm>
        </p:spPr>
        <p:txBody>
          <a:bodyPr/>
          <a:lstStyle/>
          <a:p>
            <a:r>
              <a:rPr lang="es-ES" dirty="0">
                <a:ea typeface="ＭＳ Ｐゴシック" pitchFamily="34" charset="-128"/>
              </a:rPr>
              <a:t>Sección 2. Oportunidad y completitud (2/2)</a:t>
            </a:r>
            <a:endParaRPr lang="es-ES" dirty="0"/>
          </a:p>
        </p:txBody>
      </p:sp>
    </p:spTree>
    <p:extLst>
      <p:ext uri="{BB962C8B-B14F-4D97-AF65-F5344CB8AC3E}">
        <p14:creationId xmlns:p14="http://schemas.microsoft.com/office/powerpoint/2010/main" val="228145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134F2302-19C2-CFDE-8BF9-3F7E54DEB53C}"/>
              </a:ext>
            </a:extLst>
          </p:cNvPr>
          <p:cNvGraphicFramePr>
            <a:graphicFrameLocks noGrp="1"/>
          </p:cNvGraphicFramePr>
          <p:nvPr>
            <p:extLst>
              <p:ext uri="{D42A27DB-BD31-4B8C-83A1-F6EECF244321}">
                <p14:modId xmlns:p14="http://schemas.microsoft.com/office/powerpoint/2010/main" val="43126745"/>
              </p:ext>
            </p:extLst>
          </p:nvPr>
        </p:nvGraphicFramePr>
        <p:xfrm>
          <a:off x="486592" y="1668643"/>
          <a:ext cx="11217728" cy="4785360"/>
        </p:xfrm>
        <a:graphic>
          <a:graphicData uri="http://schemas.openxmlformats.org/drawingml/2006/table">
            <a:tbl>
              <a:tblPr bandRow="1">
                <a:tableStyleId>{68D230F3-CF80-4859-8CE7-A43EE81993B5}</a:tableStyleId>
              </a:tblPr>
              <a:tblGrid>
                <a:gridCol w="4510711">
                  <a:extLst>
                    <a:ext uri="{9D8B030D-6E8A-4147-A177-3AD203B41FA5}">
                      <a16:colId xmlns:a16="http://schemas.microsoft.com/office/drawing/2014/main" val="3532560504"/>
                    </a:ext>
                  </a:extLst>
                </a:gridCol>
                <a:gridCol w="817652">
                  <a:extLst>
                    <a:ext uri="{9D8B030D-6E8A-4147-A177-3AD203B41FA5}">
                      <a16:colId xmlns:a16="http://schemas.microsoft.com/office/drawing/2014/main" val="2418125285"/>
                    </a:ext>
                  </a:extLst>
                </a:gridCol>
                <a:gridCol w="1536967">
                  <a:extLst>
                    <a:ext uri="{9D8B030D-6E8A-4147-A177-3AD203B41FA5}">
                      <a16:colId xmlns:a16="http://schemas.microsoft.com/office/drawing/2014/main" val="2483670247"/>
                    </a:ext>
                  </a:extLst>
                </a:gridCol>
                <a:gridCol w="1078885">
                  <a:extLst>
                    <a:ext uri="{9D8B030D-6E8A-4147-A177-3AD203B41FA5}">
                      <a16:colId xmlns:a16="http://schemas.microsoft.com/office/drawing/2014/main" val="3320012486"/>
                    </a:ext>
                  </a:extLst>
                </a:gridCol>
                <a:gridCol w="820891">
                  <a:extLst>
                    <a:ext uri="{9D8B030D-6E8A-4147-A177-3AD203B41FA5}">
                      <a16:colId xmlns:a16="http://schemas.microsoft.com/office/drawing/2014/main" val="368002371"/>
                    </a:ext>
                  </a:extLst>
                </a:gridCol>
                <a:gridCol w="1527863">
                  <a:extLst>
                    <a:ext uri="{9D8B030D-6E8A-4147-A177-3AD203B41FA5}">
                      <a16:colId xmlns:a16="http://schemas.microsoft.com/office/drawing/2014/main" val="3386018999"/>
                    </a:ext>
                  </a:extLst>
                </a:gridCol>
                <a:gridCol w="924759">
                  <a:extLst>
                    <a:ext uri="{9D8B030D-6E8A-4147-A177-3AD203B41FA5}">
                      <a16:colId xmlns:a16="http://schemas.microsoft.com/office/drawing/2014/main" val="3197173301"/>
                    </a:ext>
                  </a:extLst>
                </a:gridCol>
              </a:tblGrid>
              <a:tr h="28227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400" b="1" noProof="0" dirty="0"/>
                        <a:t>Enfermedad, afección o evento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s-GT" sz="1400" b="1" noProof="0" dirty="0"/>
                        <a:t>Semana actual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tc gridSpan="3">
                  <a:txBody>
                    <a:bodyPr/>
                    <a:lstStyle/>
                    <a:p>
                      <a:pPr algn="ctr"/>
                      <a:r>
                        <a:rPr lang="es-GT" sz="1400" b="1" noProof="0" dirty="0"/>
                        <a:t>Acumulado a la fecha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342750808"/>
                  </a:ext>
                </a:extLst>
              </a:tr>
              <a:tr h="41795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Enfermedad</a:t>
                      </a:r>
                    </a:p>
                  </a:txBody>
                  <a:tcPr/>
                </a:tc>
                <a:tc>
                  <a:txBody>
                    <a:bodyPr/>
                    <a:lstStyle/>
                    <a:p>
                      <a:r>
                        <a:rPr lang="es-GT" sz="1400" b="1" noProof="0" dirty="0"/>
                        <a:t>Casos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400" b="1" noProof="0" dirty="0"/>
                        <a:t>Fallecimientos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400" b="1" noProof="0" dirty="0"/>
                        <a:t>Tasa de letalidad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400" b="1" noProof="0" dirty="0"/>
                        <a:t>Casos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400" b="1" noProof="0" dirty="0"/>
                        <a:t>Fallecimientos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s-GT" sz="1400" b="1" noProof="0" dirty="0"/>
                        <a:t>Tasa de letalidad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03506950"/>
                  </a:ext>
                </a:extLst>
              </a:tr>
              <a:tr h="282274">
                <a:tc>
                  <a:txBody>
                    <a:bodyPr/>
                    <a:lstStyle/>
                    <a:p>
                      <a:r>
                        <a:rPr lang="es-GT" sz="1400" noProof="0" dirty="0"/>
                        <a:t>Parálisis flácida aguda (PFA)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2617371"/>
                  </a:ext>
                </a:extLst>
              </a:tr>
              <a:tr h="282274">
                <a:tc>
                  <a:txBody>
                    <a:bodyPr/>
                    <a:lstStyle/>
                    <a:p>
                      <a:r>
                        <a:rPr lang="es-GT" sz="1400" noProof="0" dirty="0"/>
                        <a:t>Síndrome de fiebre hemorrágica vírica aguda (FHV)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0254837"/>
                  </a:ext>
                </a:extLst>
              </a:tr>
              <a:tr h="282274">
                <a:tc>
                  <a:txBody>
                    <a:bodyPr/>
                    <a:lstStyle/>
                    <a:p>
                      <a:r>
                        <a:rPr lang="es-GT" sz="1400" noProof="0" dirty="0"/>
                        <a:t>Efectos adversos tras la inmunización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8011037"/>
                  </a:ext>
                </a:extLst>
              </a:tr>
              <a:tr h="282274">
                <a:tc>
                  <a:txBody>
                    <a:bodyPr/>
                    <a:lstStyle/>
                    <a:p>
                      <a:r>
                        <a:rPr lang="es-GT" sz="1400" noProof="0" dirty="0" err="1"/>
                        <a:t>Chikungunya</a:t>
                      </a:r>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2871560"/>
                  </a:ext>
                </a:extLst>
              </a:tr>
              <a:tr h="282274">
                <a:tc>
                  <a:txBody>
                    <a:bodyPr/>
                    <a:lstStyle/>
                    <a:p>
                      <a:r>
                        <a:rPr lang="es-GT" sz="1400" noProof="0" dirty="0"/>
                        <a:t>Cólera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154854"/>
                  </a:ext>
                </a:extLst>
              </a:tr>
              <a:tr h="282274">
                <a:tc>
                  <a:txBody>
                    <a:bodyPr/>
                    <a:lstStyle/>
                    <a:p>
                      <a:r>
                        <a:rPr lang="es-GT" sz="1400" noProof="0" dirty="0"/>
                        <a:t>Dengue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877665"/>
                  </a:ext>
                </a:extLst>
              </a:tr>
              <a:tr h="282274">
                <a:tc>
                  <a:txBody>
                    <a:bodyPr/>
                    <a:lstStyle/>
                    <a:p>
                      <a:r>
                        <a:rPr lang="es-GT" sz="1400" noProof="0" dirty="0"/>
                        <a:t>Diarrea con sangre (Shigella)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1592660"/>
                  </a:ext>
                </a:extLst>
              </a:tr>
              <a:tr h="282274">
                <a:tc>
                  <a:txBody>
                    <a:bodyPr/>
                    <a:lstStyle/>
                    <a:p>
                      <a:r>
                        <a:rPr lang="es-GT" sz="1400" noProof="0" dirty="0"/>
                        <a:t>Muerte materna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6812919"/>
                  </a:ext>
                </a:extLst>
              </a:tr>
              <a:tr h="282274">
                <a:tc>
                  <a:txBody>
                    <a:bodyPr/>
                    <a:lstStyle/>
                    <a:p>
                      <a:r>
                        <a:rPr lang="es-GT" sz="1400" noProof="0" dirty="0"/>
                        <a:t>Sarampión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7635545"/>
                  </a:ext>
                </a:extLst>
              </a:tr>
              <a:tr h="0">
                <a:tc>
                  <a:txBody>
                    <a:bodyPr/>
                    <a:lstStyle/>
                    <a:p>
                      <a:r>
                        <a:rPr lang="es-GT" sz="1400" noProof="0" dirty="0"/>
                        <a:t>Meningitis meningocócica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2446411"/>
                  </a:ext>
                </a:extLst>
              </a:tr>
              <a:tr h="282274">
                <a:tc>
                  <a:txBody>
                    <a:bodyPr/>
                    <a:lstStyle/>
                    <a:p>
                      <a:r>
                        <a:rPr lang="es-GT" sz="1400" noProof="0" dirty="0"/>
                        <a:t>Tétanos neonatal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075215"/>
                  </a:ext>
                </a:extLst>
              </a:tr>
              <a:tr h="282274">
                <a:tc>
                  <a:txBody>
                    <a:bodyPr/>
                    <a:lstStyle/>
                    <a:p>
                      <a:r>
                        <a:rPr lang="es-GT" sz="1400" noProof="0" dirty="0"/>
                        <a:t>Fiebre tifoidea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2040469"/>
                  </a:ext>
                </a:extLst>
              </a:tr>
              <a:tr h="282274">
                <a:tc>
                  <a:txBody>
                    <a:bodyPr/>
                    <a:lstStyle/>
                    <a:p>
                      <a:r>
                        <a:rPr lang="es-GT" sz="1400" noProof="0" dirty="0"/>
                        <a:t>Fiebre amarilla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GT" sz="14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5930941"/>
                  </a:ext>
                </a:extLst>
              </a:tr>
            </a:tbl>
          </a:graphicData>
        </a:graphic>
      </p:graphicFrame>
      <p:sp>
        <p:nvSpPr>
          <p:cNvPr id="5" name="Title 1">
            <a:extLst>
              <a:ext uri="{FF2B5EF4-FFF2-40B4-BE49-F238E27FC236}">
                <a16:creationId xmlns:a16="http://schemas.microsoft.com/office/drawing/2014/main" id="{4BE207A7-6056-88BC-3ED9-E63C5B7CF184}"/>
              </a:ext>
            </a:extLst>
          </p:cNvPr>
          <p:cNvSpPr txBox="1">
            <a:spLocks/>
          </p:cNvSpPr>
          <p:nvPr/>
        </p:nvSpPr>
        <p:spPr>
          <a:xfrm>
            <a:off x="838200" y="457200"/>
            <a:ext cx="10515600" cy="8001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ea typeface="ＭＳ Ｐゴシック" pitchFamily="34" charset="-128"/>
              </a:rPr>
              <a:t>Sección 3. </a:t>
            </a:r>
            <a:r>
              <a:rPr lang="es-ES" dirty="0"/>
              <a:t>Reportes de enfermedades</a:t>
            </a:r>
          </a:p>
        </p:txBody>
      </p:sp>
      <p:sp>
        <p:nvSpPr>
          <p:cNvPr id="6" name="TextBox 5">
            <a:extLst>
              <a:ext uri="{FF2B5EF4-FFF2-40B4-BE49-F238E27FC236}">
                <a16:creationId xmlns:a16="http://schemas.microsoft.com/office/drawing/2014/main" id="{26B6F569-7961-7F83-73EF-2646D642677B}"/>
              </a:ext>
            </a:extLst>
          </p:cNvPr>
          <p:cNvSpPr txBox="1"/>
          <p:nvPr/>
        </p:nvSpPr>
        <p:spPr>
          <a:xfrm>
            <a:off x="352294" y="1234392"/>
            <a:ext cx="11487411" cy="400110"/>
          </a:xfrm>
          <a:prstGeom prst="rect">
            <a:avLst/>
          </a:prstGeom>
          <a:noFill/>
        </p:spPr>
        <p:txBody>
          <a:bodyPr wrap="square" rtlCol="0">
            <a:spAutoFit/>
          </a:bodyPr>
          <a:lstStyle/>
          <a:p>
            <a:pPr algn="ctr"/>
            <a:r>
              <a:rPr lang="es-ES" sz="2000" b="1" dirty="0"/>
              <a:t>Cuadro 2: Resumen de las principales enfermedades de declaración obligatoria esta semana</a:t>
            </a:r>
          </a:p>
        </p:txBody>
      </p:sp>
    </p:spTree>
    <p:extLst>
      <p:ext uri="{BB962C8B-B14F-4D97-AF65-F5344CB8AC3E}">
        <p14:creationId xmlns:p14="http://schemas.microsoft.com/office/powerpoint/2010/main" val="2337266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49B0331-18C7-7586-6289-9EBC3DDA5CCF}"/>
              </a:ext>
            </a:extLst>
          </p:cNvPr>
          <p:cNvSpPr>
            <a:spLocks noGrp="1"/>
          </p:cNvSpPr>
          <p:nvPr>
            <p:ph type="title"/>
          </p:nvPr>
        </p:nvSpPr>
        <p:spPr/>
        <p:txBody>
          <a:bodyPr/>
          <a:lstStyle/>
          <a:p>
            <a:r>
              <a:rPr lang="es-ES" dirty="0">
                <a:ea typeface="ＭＳ Ｐゴシック" pitchFamily="34" charset="-128"/>
              </a:rPr>
              <a:t>Sección 3. </a:t>
            </a:r>
            <a:r>
              <a:rPr lang="es-ES" dirty="0"/>
              <a:t>Reporte de enfermedades</a:t>
            </a:r>
          </a:p>
        </p:txBody>
      </p:sp>
      <p:graphicFrame>
        <p:nvGraphicFramePr>
          <p:cNvPr id="2" name="Table 2">
            <a:extLst>
              <a:ext uri="{FF2B5EF4-FFF2-40B4-BE49-F238E27FC236}">
                <a16:creationId xmlns:a16="http://schemas.microsoft.com/office/drawing/2014/main" id="{295E8AF2-DDA9-F844-D6AD-4D84ABBAEC1F}"/>
              </a:ext>
            </a:extLst>
          </p:cNvPr>
          <p:cNvGraphicFramePr>
            <a:graphicFrameLocks noGrp="1"/>
          </p:cNvGraphicFramePr>
          <p:nvPr>
            <p:extLst>
              <p:ext uri="{D42A27DB-BD31-4B8C-83A1-F6EECF244321}">
                <p14:modId xmlns:p14="http://schemas.microsoft.com/office/powerpoint/2010/main" val="2397248763"/>
              </p:ext>
            </p:extLst>
          </p:nvPr>
        </p:nvGraphicFramePr>
        <p:xfrm>
          <a:off x="391886" y="1403167"/>
          <a:ext cx="11429999" cy="4754880"/>
        </p:xfrm>
        <a:graphic>
          <a:graphicData uri="http://schemas.openxmlformats.org/drawingml/2006/table">
            <a:tbl>
              <a:tblPr firstRow="1" bandRow="1">
                <a:tableStyleId>{5C22544A-7EE6-4342-B048-85BDC9FD1C3A}</a:tableStyleId>
              </a:tblPr>
              <a:tblGrid>
                <a:gridCol w="11429999">
                  <a:extLst>
                    <a:ext uri="{9D8B030D-6E8A-4147-A177-3AD203B41FA5}">
                      <a16:colId xmlns:a16="http://schemas.microsoft.com/office/drawing/2014/main" val="2442564726"/>
                    </a:ext>
                  </a:extLst>
                </a:gridCol>
              </a:tblGrid>
              <a:tr h="369445">
                <a:tc>
                  <a:txBody>
                    <a:bodyPr/>
                    <a:lstStyle/>
                    <a:p>
                      <a:r>
                        <a:rPr lang="es-ES" sz="2000" noProof="0" dirty="0">
                          <a:solidFill>
                            <a:schemeClr val="tx1"/>
                          </a:solidFill>
                        </a:rPr>
                        <a:t>Comentarios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3734857356"/>
                  </a:ext>
                </a:extLst>
              </a:tr>
              <a:tr h="4348087">
                <a:tc>
                  <a:txBody>
                    <a:bodyPr/>
                    <a:lstStyle/>
                    <a:p>
                      <a:r>
                        <a:rPr lang="es-ES" sz="2000" noProof="0" dirty="0"/>
                        <a:t>Ejemplos de enfermedades a destacar: </a:t>
                      </a:r>
                    </a:p>
                    <a:p>
                      <a:pPr marL="342900" indent="-342900">
                        <a:buFont typeface="Arial" panose="020B0604020202020204" pitchFamily="34" charset="0"/>
                        <a:buChar char="•"/>
                      </a:pPr>
                      <a:r>
                        <a:rPr lang="es-ES" sz="2000" noProof="0" dirty="0"/>
                        <a:t>Cualquier enfermedad que se haya producido después de un periodo de declaración nula</a:t>
                      </a:r>
                    </a:p>
                    <a:p>
                      <a:pPr marL="342900" indent="-342900">
                        <a:buFont typeface="Arial" panose="020B0604020202020204" pitchFamily="34" charset="0"/>
                        <a:buChar char="•"/>
                      </a:pPr>
                      <a:r>
                        <a:rPr lang="es-ES" sz="2000" noProof="0" dirty="0"/>
                        <a:t>Cualquier enfermedad con una incidencia elevada o en aumento/disminución</a:t>
                      </a:r>
                    </a:p>
                    <a:p>
                      <a:pPr marL="342900" indent="-342900">
                        <a:buFont typeface="Arial" panose="020B0604020202020204" pitchFamily="34" charset="0"/>
                        <a:buChar char="•"/>
                      </a:pPr>
                      <a:r>
                        <a:rPr lang="es-ES" sz="2000" noProof="0" dirty="0"/>
                        <a:t>Cualquier enfermedad sobre la que se esté investigando un brote o adoptando medidas de salud pública</a:t>
                      </a:r>
                    </a:p>
                    <a:p>
                      <a:pPr marL="342900" indent="-342900">
                        <a:buFont typeface="Arial" panose="020B0604020202020204" pitchFamily="34" charset="0"/>
                        <a:buChar char="•"/>
                      </a:pPr>
                      <a:endParaRPr lang="es-ES" sz="2000" noProof="0" dirty="0"/>
                    </a:p>
                    <a:p>
                      <a:pPr marL="0" indent="0">
                        <a:buFont typeface="Arial" panose="020B0604020202020204" pitchFamily="34" charset="0"/>
                        <a:buNone/>
                      </a:pPr>
                      <a:r>
                        <a:rPr lang="es-ES" sz="2000" noProof="0" dirty="0"/>
                        <a:t>Orientación sobre qué decir acerca de estas enfermedades: </a:t>
                      </a:r>
                    </a:p>
                    <a:p>
                      <a:pPr marL="342900" indent="-342900">
                        <a:buFont typeface="Arial" panose="020B0604020202020204" pitchFamily="34" charset="0"/>
                        <a:buChar char="•"/>
                      </a:pPr>
                      <a:r>
                        <a:rPr lang="es-ES" sz="2000" noProof="0" dirty="0"/>
                        <a:t>Describa la tendencia (¿aumenta/disminuye/no cambia la incidencia?)</a:t>
                      </a:r>
                    </a:p>
                    <a:p>
                      <a:pPr marL="342900" indent="-342900">
                        <a:buFont typeface="Arial" panose="020B0604020202020204" pitchFamily="34" charset="0"/>
                        <a:buChar char="•"/>
                      </a:pPr>
                      <a:r>
                        <a:rPr lang="es-ES" sz="2000" noProof="0" dirty="0"/>
                        <a:t>Posible explicación de la tendencia observada (¿brote? ¿vigilancia reforzada?)</a:t>
                      </a:r>
                    </a:p>
                    <a:p>
                      <a:pPr marL="342900" indent="-342900">
                        <a:buFont typeface="Arial" panose="020B0604020202020204" pitchFamily="34" charset="0"/>
                        <a:buChar char="•"/>
                      </a:pPr>
                      <a:r>
                        <a:rPr lang="es-ES" sz="2000" noProof="0" dirty="0"/>
                        <a:t>Laboratorio: # casos sospechosos pendientes de confirmación (o no analizados)</a:t>
                      </a:r>
                    </a:p>
                    <a:p>
                      <a:pPr marL="342900" indent="-342900">
                        <a:buFont typeface="Arial" panose="020B0604020202020204" pitchFamily="34" charset="0"/>
                        <a:buChar char="•"/>
                      </a:pPr>
                      <a:r>
                        <a:rPr lang="es-ES" sz="2000" noProof="0" dirty="0"/>
                        <a:t>Cualquier actividad de salud pública necesaria/planificada para hacer frente a las enfermedades</a:t>
                      </a:r>
                    </a:p>
                    <a:p>
                      <a:pPr marL="342900" indent="-342900">
                        <a:buFont typeface="Arial" panose="020B0604020202020204" pitchFamily="34" charset="0"/>
                        <a:buChar char="•"/>
                      </a:pPr>
                      <a:r>
                        <a:rPr lang="es-ES" sz="2000" noProof="0" dirty="0"/>
                        <a:t># casos de la semana actual que se produjeron en una semana anterior, pero no se notificaron/incluyeron hasta ahora</a:t>
                      </a:r>
                    </a:p>
                    <a:p>
                      <a:pPr marL="0" indent="0">
                        <a:buFont typeface="Arial" panose="020B0604020202020204" pitchFamily="34" charset="0"/>
                        <a:buNone/>
                      </a:pPr>
                      <a:endParaRPr lang="es-ES"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94653972"/>
                  </a:ext>
                </a:extLst>
              </a:tr>
            </a:tbl>
          </a:graphicData>
        </a:graphic>
      </p:graphicFrame>
      <p:sp>
        <p:nvSpPr>
          <p:cNvPr id="3" name="Rectangle 2">
            <a:extLst>
              <a:ext uri="{FF2B5EF4-FFF2-40B4-BE49-F238E27FC236}">
                <a16:creationId xmlns:a16="http://schemas.microsoft.com/office/drawing/2014/main" id="{D864ED47-D88A-88D6-C777-C6EA0D1E02BB}"/>
              </a:ext>
            </a:extLst>
          </p:cNvPr>
          <p:cNvSpPr/>
          <p:nvPr/>
        </p:nvSpPr>
        <p:spPr>
          <a:xfrm>
            <a:off x="9552562" y="6356350"/>
            <a:ext cx="2639438"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7CDB9ECA-6295-2573-9528-617E163F389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DE631C91-532C-E4E0-D1D3-55752E5BE7F6}"/>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250822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77270F72-246F-110D-E4A2-3CE170456078}"/>
              </a:ext>
            </a:extLst>
          </p:cNvPr>
          <p:cNvGraphicFramePr/>
          <p:nvPr>
            <p:extLst>
              <p:ext uri="{D42A27DB-BD31-4B8C-83A1-F6EECF244321}">
                <p14:modId xmlns:p14="http://schemas.microsoft.com/office/powerpoint/2010/main" val="388202099"/>
              </p:ext>
            </p:extLst>
          </p:nvPr>
        </p:nvGraphicFramePr>
        <p:xfrm>
          <a:off x="838200" y="2317328"/>
          <a:ext cx="10515600" cy="402343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838200" y="0"/>
            <a:ext cx="10515600" cy="1257300"/>
          </a:xfrm>
        </p:spPr>
        <p:txBody>
          <a:bodyPr/>
          <a:lstStyle/>
          <a:p>
            <a:r>
              <a:rPr lang="es-ES" dirty="0">
                <a:ea typeface="ＭＳ Ｐゴシック" pitchFamily="34" charset="-128"/>
              </a:rPr>
              <a:t>Sección 4. Enfoque de la enfermedad [</a:t>
            </a:r>
            <a:r>
              <a:rPr lang="es-ES" i="1" dirty="0"/>
              <a:t>a su elección</a:t>
            </a:r>
            <a:r>
              <a:rPr lang="es-ES" dirty="0"/>
              <a:t>] (1/2)</a:t>
            </a:r>
          </a:p>
        </p:txBody>
      </p:sp>
      <p:sp>
        <p:nvSpPr>
          <p:cNvPr id="6" name="TextBox 5">
            <a:extLst>
              <a:ext uri="{FF2B5EF4-FFF2-40B4-BE49-F238E27FC236}">
                <a16:creationId xmlns:a16="http://schemas.microsoft.com/office/drawing/2014/main" id="{7746FA9E-33C0-9376-C85A-703D9C2296CA}"/>
              </a:ext>
            </a:extLst>
          </p:cNvPr>
          <p:cNvSpPr txBox="1"/>
          <p:nvPr/>
        </p:nvSpPr>
        <p:spPr>
          <a:xfrm>
            <a:off x="733696" y="1587259"/>
            <a:ext cx="11532326" cy="400110"/>
          </a:xfrm>
          <a:prstGeom prst="rect">
            <a:avLst/>
          </a:prstGeom>
          <a:noFill/>
        </p:spPr>
        <p:txBody>
          <a:bodyPr wrap="square" lIns="91440" tIns="45720" rIns="91440" bIns="45720" rtlCol="0" anchor="t">
            <a:spAutoFit/>
          </a:bodyPr>
          <a:lstStyle/>
          <a:p>
            <a:r>
              <a:rPr lang="es-ES" sz="2000" b="1" dirty="0"/>
              <a:t>Ejemplo: </a:t>
            </a:r>
            <a:r>
              <a:rPr lang="es-ES" sz="2000" dirty="0"/>
              <a:t>Número de casos de dengue por semana epidemiológica-Distrito X, Semanas 1-41, 2024</a:t>
            </a:r>
            <a:endParaRPr lang="es-ES" dirty="0">
              <a:cs typeface="Arial"/>
            </a:endParaRPr>
          </a:p>
        </p:txBody>
      </p:sp>
      <p:sp>
        <p:nvSpPr>
          <p:cNvPr id="3" name="Rectangle 2">
            <a:extLst>
              <a:ext uri="{FF2B5EF4-FFF2-40B4-BE49-F238E27FC236}">
                <a16:creationId xmlns:a16="http://schemas.microsoft.com/office/drawing/2014/main" id="{FA4DF048-0981-498C-E342-E6E3B9C494FD}"/>
              </a:ext>
            </a:extLst>
          </p:cNvPr>
          <p:cNvSpPr/>
          <p:nvPr/>
        </p:nvSpPr>
        <p:spPr>
          <a:xfrm>
            <a:off x="9552563" y="6356350"/>
            <a:ext cx="2639438"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3494B125-6768-1540-7344-96CAFC8C078B}"/>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74A50323-3A33-2BE3-2AD2-979F66652FEF}"/>
              </a:ext>
            </a:extLst>
          </p:cNvPr>
          <p:cNvPicPr>
            <a:picLocks noChangeAspect="1"/>
          </p:cNvPicPr>
          <p:nvPr/>
        </p:nvPicPr>
        <p:blipFill>
          <a:blip r:embed="rId5"/>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1779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257300"/>
          </a:xfrm>
        </p:spPr>
        <p:txBody>
          <a:bodyPr/>
          <a:lstStyle/>
          <a:p>
            <a:r>
              <a:rPr lang="es-ES" dirty="0">
                <a:ea typeface="ＭＳ Ｐゴシック" pitchFamily="34" charset="-128"/>
              </a:rPr>
              <a:t>Sección 4. Enfoque de la enfermedad [</a:t>
            </a:r>
            <a:r>
              <a:rPr lang="es-ES" i="1" dirty="0"/>
              <a:t>a su elección</a:t>
            </a:r>
            <a:r>
              <a:rPr lang="es-ES" dirty="0"/>
              <a:t>] (2/2)</a:t>
            </a:r>
          </a:p>
        </p:txBody>
      </p:sp>
      <p:graphicFrame>
        <p:nvGraphicFramePr>
          <p:cNvPr id="4" name="Table 4">
            <a:extLst>
              <a:ext uri="{FF2B5EF4-FFF2-40B4-BE49-F238E27FC236}">
                <a16:creationId xmlns:a16="http://schemas.microsoft.com/office/drawing/2014/main" id="{AD742665-CC22-B8EB-CBA3-8C7081E1B1A6}"/>
              </a:ext>
            </a:extLst>
          </p:cNvPr>
          <p:cNvGraphicFramePr>
            <a:graphicFrameLocks noGrp="1"/>
          </p:cNvGraphicFramePr>
          <p:nvPr>
            <p:extLst>
              <p:ext uri="{D42A27DB-BD31-4B8C-83A1-F6EECF244321}">
                <p14:modId xmlns:p14="http://schemas.microsoft.com/office/powerpoint/2010/main" val="560336076"/>
              </p:ext>
            </p:extLst>
          </p:nvPr>
        </p:nvGraphicFramePr>
        <p:xfrm>
          <a:off x="1047205" y="2225611"/>
          <a:ext cx="10073820" cy="3931920"/>
        </p:xfrm>
        <a:graphic>
          <a:graphicData uri="http://schemas.openxmlformats.org/drawingml/2006/table">
            <a:tbl>
              <a:tblPr bandRow="1">
                <a:tableStyleId>{68D230F3-CF80-4859-8CE7-A43EE81993B5}</a:tableStyleId>
              </a:tblPr>
              <a:tblGrid>
                <a:gridCol w="1920240">
                  <a:extLst>
                    <a:ext uri="{9D8B030D-6E8A-4147-A177-3AD203B41FA5}">
                      <a16:colId xmlns:a16="http://schemas.microsoft.com/office/drawing/2014/main" val="3532560504"/>
                    </a:ext>
                  </a:extLst>
                </a:gridCol>
                <a:gridCol w="1463040">
                  <a:extLst>
                    <a:ext uri="{9D8B030D-6E8A-4147-A177-3AD203B41FA5}">
                      <a16:colId xmlns:a16="http://schemas.microsoft.com/office/drawing/2014/main" val="3859608706"/>
                    </a:ext>
                  </a:extLst>
                </a:gridCol>
                <a:gridCol w="2301420">
                  <a:extLst>
                    <a:ext uri="{9D8B030D-6E8A-4147-A177-3AD203B41FA5}">
                      <a16:colId xmlns:a16="http://schemas.microsoft.com/office/drawing/2014/main" val="3256080466"/>
                    </a:ext>
                  </a:extLst>
                </a:gridCol>
                <a:gridCol w="2194560">
                  <a:extLst>
                    <a:ext uri="{9D8B030D-6E8A-4147-A177-3AD203B41FA5}">
                      <a16:colId xmlns:a16="http://schemas.microsoft.com/office/drawing/2014/main" val="1971697174"/>
                    </a:ext>
                  </a:extLst>
                </a:gridCol>
                <a:gridCol w="2194560">
                  <a:extLst>
                    <a:ext uri="{9D8B030D-6E8A-4147-A177-3AD203B41FA5}">
                      <a16:colId xmlns:a16="http://schemas.microsoft.com/office/drawing/2014/main" val="2802394113"/>
                    </a:ext>
                  </a:extLst>
                </a:gridCol>
              </a:tblGrid>
              <a:tr h="309035">
                <a:tc rowSpan="2">
                  <a:txBody>
                    <a:bodyPr/>
                    <a:lstStyle/>
                    <a:p>
                      <a:r>
                        <a:rPr lang="en-US" sz="1600" b="1" dirty="0"/>
                        <a:t>Grupo de edad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2">
                  <a:txBody>
                    <a:bodyPr/>
                    <a:lstStyle/>
                    <a:p>
                      <a:pPr algn="ctr"/>
                      <a:r>
                        <a:rPr lang="en-US" sz="1600" b="1" dirty="0"/>
                        <a:t>Vigilancia Semana 42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3">
                  <a:txBody>
                    <a:bodyPr/>
                    <a:lstStyle/>
                    <a:p>
                      <a:pPr algn="ctr"/>
                      <a:r>
                        <a:rPr lang="en-US" sz="1600" b="1" dirty="0"/>
                        <a:t>2019 a la fecha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2617371"/>
                  </a:ext>
                </a:extLst>
              </a:tr>
              <a:tr h="274320">
                <a:tc vMerge="1">
                  <a:txBody>
                    <a:bodyPr/>
                    <a:lstStyle/>
                    <a:p>
                      <a:r>
                        <a:rPr lang="en-US" sz="1600" b="1" dirty="0"/>
                        <a:t>Grupo de edad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pPr algn="ctr"/>
                      <a:r>
                        <a:rPr lang="en-US" sz="1600" b="1" dirty="0"/>
                        <a:t>Vigilancia Semana 42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Total acumulado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Número de hospitalizados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1600" b="1" dirty="0"/>
                        <a:t>Porcentaje hospitalizado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70254837"/>
                  </a:ext>
                </a:extLst>
              </a:tr>
              <a:tr h="309035">
                <a:tc>
                  <a:txBody>
                    <a:bodyPr/>
                    <a:lstStyle/>
                    <a:p>
                      <a:r>
                        <a:rPr lang="en-US" sz="1600" dirty="0"/>
                        <a:t>&lt;12 meses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8011037"/>
                  </a:ext>
                </a:extLst>
              </a:tr>
              <a:tr h="309035">
                <a:tc>
                  <a:txBody>
                    <a:bodyPr/>
                    <a:lstStyle/>
                    <a:p>
                      <a:r>
                        <a:rPr lang="en-US" sz="1600" dirty="0"/>
                        <a:t>12 meses-2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2871560"/>
                  </a:ext>
                </a:extLst>
              </a:tr>
              <a:tr h="309035">
                <a:tc>
                  <a:txBody>
                    <a:bodyPr/>
                    <a:lstStyle/>
                    <a:p>
                      <a:r>
                        <a:rPr lang="en-US" sz="1600" dirty="0"/>
                        <a:t>3-4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154854"/>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5-9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877665"/>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10-19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016074"/>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20-29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0881705"/>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30-49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600" dirty="0"/>
                        <a:t>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3533859"/>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n-US" sz="1600" dirty="0"/>
                        <a:t>55.6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88361"/>
                  </a:ext>
                </a:extLst>
              </a:tr>
              <a:tr h="309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1886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607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n-US" sz="1600" b="1" dirty="0"/>
                        <a:t>32.2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3167376602"/>
                  </a:ext>
                </a:extLst>
              </a:tr>
            </a:tbl>
          </a:graphicData>
        </a:graphic>
      </p:graphicFrame>
      <p:sp>
        <p:nvSpPr>
          <p:cNvPr id="5" name="TextBox 4">
            <a:extLst>
              <a:ext uri="{FF2B5EF4-FFF2-40B4-BE49-F238E27FC236}">
                <a16:creationId xmlns:a16="http://schemas.microsoft.com/office/drawing/2014/main" id="{6E568043-0C37-7103-96E1-A078E6E0EAEC}"/>
              </a:ext>
            </a:extLst>
          </p:cNvPr>
          <p:cNvSpPr txBox="1"/>
          <p:nvPr/>
        </p:nvSpPr>
        <p:spPr>
          <a:xfrm>
            <a:off x="1060268" y="1481542"/>
            <a:ext cx="10073820" cy="707886"/>
          </a:xfrm>
          <a:prstGeom prst="rect">
            <a:avLst/>
          </a:prstGeom>
          <a:noFill/>
        </p:spPr>
        <p:txBody>
          <a:bodyPr wrap="square" lIns="91440" tIns="45720" rIns="91440" bIns="45720" rtlCol="0" anchor="t">
            <a:spAutoFit/>
          </a:bodyPr>
          <a:lstStyle/>
          <a:p>
            <a:r>
              <a:rPr lang="es-ES" sz="2000" b="1" dirty="0"/>
              <a:t>Ejemplo: </a:t>
            </a:r>
            <a:r>
              <a:rPr lang="es-ES" sz="2000" dirty="0"/>
              <a:t>Número de casos confirmados de sarampión, Semana 42, y número acumulado de casos y hospitalizaciones por grupo de edad, País X, 2023</a:t>
            </a:r>
            <a:endParaRPr lang="es-ES" dirty="0"/>
          </a:p>
        </p:txBody>
      </p:sp>
    </p:spTree>
    <p:extLst>
      <p:ext uri="{BB962C8B-B14F-4D97-AF65-F5344CB8AC3E}">
        <p14:creationId xmlns:p14="http://schemas.microsoft.com/office/powerpoint/2010/main" val="341019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318E18-E0A7-797C-3DB8-7B4B725EF9C4}"/>
              </a:ext>
            </a:extLst>
          </p:cNvPr>
          <p:cNvSpPr>
            <a:spLocks noGrp="1"/>
          </p:cNvSpPr>
          <p:nvPr>
            <p:ph sz="half" idx="2"/>
          </p:nvPr>
        </p:nvSpPr>
        <p:spPr/>
        <p:txBody>
          <a:bodyPr/>
          <a:lstStyle/>
          <a:p>
            <a:pPr marL="0" indent="0">
              <a:buNone/>
            </a:pPr>
            <a:r>
              <a:rPr lang="es-ES" dirty="0"/>
              <a:t>Revisar la calidad de los datos de un centro de notificación y evaluar los procesos de notificación y gestión de datos</a:t>
            </a:r>
          </a:p>
          <a:p>
            <a:pPr lvl="1"/>
            <a:r>
              <a:rPr lang="es-ES" dirty="0"/>
              <a:t>Seleccione al menos 3 centros de notificación de enfermedades </a:t>
            </a:r>
            <a:br>
              <a:rPr lang="es-ES" dirty="0"/>
            </a:br>
            <a:r>
              <a:rPr lang="es-ES" dirty="0"/>
              <a:t>para visitar</a:t>
            </a:r>
          </a:p>
          <a:p>
            <a:pPr lvl="1"/>
            <a:r>
              <a:rPr lang="es-ES" dirty="0"/>
              <a:t>En cada centro, entrevistar al personal clave y revisar los libros de registro, los formularios de informe de casos disponibles y los informes semanales</a:t>
            </a:r>
          </a:p>
          <a:p>
            <a:pPr lvl="1"/>
            <a:r>
              <a:rPr lang="es-ES" dirty="0"/>
              <a:t>Complete las 5 secciones del formulario de auditoría de calidad de datos. Edite las preguntas o métricas según sea necesario. </a:t>
            </a:r>
          </a:p>
        </p:txBody>
      </p:sp>
      <p:sp>
        <p:nvSpPr>
          <p:cNvPr id="6" name="Title 1">
            <a:extLst>
              <a:ext uri="{FF2B5EF4-FFF2-40B4-BE49-F238E27FC236}">
                <a16:creationId xmlns:a16="http://schemas.microsoft.com/office/drawing/2014/main" id="{9C06B7FF-2E60-F2B9-5974-9F9DEA5B539B}"/>
              </a:ext>
            </a:extLst>
          </p:cNvPr>
          <p:cNvSpPr>
            <a:spLocks noGrp="1"/>
          </p:cNvSpPr>
          <p:nvPr>
            <p:ph type="title"/>
          </p:nvPr>
        </p:nvSpPr>
        <p:spPr>
          <a:xfrm>
            <a:off x="838200" y="457200"/>
            <a:ext cx="10515600" cy="800100"/>
          </a:xfrm>
        </p:spPr>
        <p:txBody>
          <a:bodyPr/>
          <a:lstStyle/>
          <a:p>
            <a:r>
              <a:rPr lang="es-ES" dirty="0"/>
              <a:t>Actividad 2: Auditoría de calidad de datos  </a:t>
            </a:r>
          </a:p>
        </p:txBody>
      </p:sp>
    </p:spTree>
    <p:extLst>
      <p:ext uri="{BB962C8B-B14F-4D97-AF65-F5344CB8AC3E}">
        <p14:creationId xmlns:p14="http://schemas.microsoft.com/office/powerpoint/2010/main" val="220110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9752215" cy="1257300"/>
          </a:xfrm>
        </p:spPr>
        <p:txBody>
          <a:bodyPr/>
          <a:lstStyle/>
          <a:p>
            <a:r>
              <a:rPr lang="es-ES" dirty="0"/>
              <a:t>Importancia de las auditorías de calidad de datos</a:t>
            </a:r>
          </a:p>
        </p:txBody>
      </p:sp>
      <p:sp>
        <p:nvSpPr>
          <p:cNvPr id="3" name="Content Placeholder 2">
            <a:extLst>
              <a:ext uri="{FF2B5EF4-FFF2-40B4-BE49-F238E27FC236}">
                <a16:creationId xmlns:a16="http://schemas.microsoft.com/office/drawing/2014/main" id="{69B0C391-B790-B6D0-6200-ED857C7AE30F}"/>
              </a:ext>
            </a:extLst>
          </p:cNvPr>
          <p:cNvSpPr>
            <a:spLocks noGrp="1"/>
          </p:cNvSpPr>
          <p:nvPr>
            <p:ph sz="half" idx="2"/>
          </p:nvPr>
        </p:nvSpPr>
        <p:spPr/>
        <p:txBody>
          <a:bodyPr/>
          <a:lstStyle/>
          <a:p>
            <a:pPr marL="0" indent="0" algn="ctr">
              <a:buNone/>
            </a:pPr>
            <a:r>
              <a:rPr lang="es-ES" dirty="0"/>
              <a:t>Si lleva a cabo auditorías de la calidad de los datos y proporciona comentarios que den lugar a una mejora de los informes de vigilancia, ¿cómo podría afectar esto a sus datos?</a:t>
            </a:r>
          </a:p>
          <a:p>
            <a:pPr marL="0" indent="0" algn="ctr">
              <a:buNone/>
            </a:pPr>
            <a:endParaRPr lang="es-ES" dirty="0"/>
          </a:p>
        </p:txBody>
      </p:sp>
      <p:pic>
        <p:nvPicPr>
          <p:cNvPr id="4" name="Picture 3" descr="Magnifying glass showing decling performance">
            <a:extLst>
              <a:ext uri="{FF2B5EF4-FFF2-40B4-BE49-F238E27FC236}">
                <a16:creationId xmlns:a16="http://schemas.microsoft.com/office/drawing/2014/main" id="{7E2D07E2-B4B2-8593-3C2B-A7FBF200D7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4594"/>
          <a:stretch/>
        </p:blipFill>
        <p:spPr>
          <a:xfrm>
            <a:off x="3879970" y="2942062"/>
            <a:ext cx="4432060" cy="3458738"/>
          </a:xfrm>
          <a:prstGeom prst="rect">
            <a:avLst/>
          </a:prstGeom>
          <a:ln>
            <a:solidFill>
              <a:schemeClr val="tx1"/>
            </a:solidFill>
          </a:ln>
        </p:spPr>
      </p:pic>
    </p:spTree>
    <p:extLst>
      <p:ext uri="{BB962C8B-B14F-4D97-AF65-F5344CB8AC3E}">
        <p14:creationId xmlns:p14="http://schemas.microsoft.com/office/powerpoint/2010/main" val="236025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E49CF9-6836-319F-0859-509DEAD37678}"/>
              </a:ext>
            </a:extLst>
          </p:cNvPr>
          <p:cNvSpPr>
            <a:spLocks noGrp="1"/>
          </p:cNvSpPr>
          <p:nvPr>
            <p:ph sz="half" idx="2"/>
          </p:nvPr>
        </p:nvSpPr>
        <p:spPr>
          <a:xfrm>
            <a:off x="838200" y="1478857"/>
            <a:ext cx="4903388" cy="4639309"/>
          </a:xfrm>
        </p:spPr>
        <p:txBody>
          <a:bodyPr/>
          <a:lstStyle/>
          <a:p>
            <a:pPr marL="0" indent="0">
              <a:spcAft>
                <a:spcPts val="600"/>
              </a:spcAft>
              <a:buNone/>
              <a:defRPr/>
            </a:pPr>
            <a:r>
              <a:rPr lang="es-ES" dirty="0">
                <a:latin typeface="Arial" charset="0"/>
              </a:rPr>
              <a:t>L</a:t>
            </a:r>
            <a:r>
              <a:rPr lang="es-ES" sz="2800" dirty="0">
                <a:latin typeface="Arial" charset="0"/>
              </a:rPr>
              <a:t>e ayudará a:</a:t>
            </a:r>
          </a:p>
          <a:p>
            <a:pPr lvl="1">
              <a:spcAft>
                <a:spcPts val="600"/>
              </a:spcAft>
              <a:defRPr/>
            </a:pPr>
            <a:r>
              <a:rPr lang="es-ES" dirty="0">
                <a:latin typeface="Arial" charset="0"/>
              </a:rPr>
              <a:t>Realizar actividades sobre </a:t>
            </a:r>
            <a:br>
              <a:rPr lang="es-ES" dirty="0">
                <a:latin typeface="Arial" charset="0"/>
              </a:rPr>
            </a:br>
            <a:r>
              <a:rPr lang="es-ES" dirty="0">
                <a:latin typeface="Arial" charset="0"/>
              </a:rPr>
              <a:t>el terreno</a:t>
            </a:r>
          </a:p>
          <a:p>
            <a:pPr lvl="1">
              <a:spcAft>
                <a:spcPts val="600"/>
              </a:spcAft>
              <a:defRPr/>
            </a:pPr>
            <a:r>
              <a:rPr lang="es-ES" dirty="0">
                <a:latin typeface="Arial" charset="0"/>
              </a:rPr>
              <a:t>Prepararse para el taller 2</a:t>
            </a:r>
          </a:p>
          <a:p>
            <a:endParaRPr lang="es-ES" dirty="0"/>
          </a:p>
        </p:txBody>
      </p:sp>
      <p:sp>
        <p:nvSpPr>
          <p:cNvPr id="3" name="Title 2"/>
          <p:cNvSpPr>
            <a:spLocks noGrp="1"/>
          </p:cNvSpPr>
          <p:nvPr>
            <p:ph type="title"/>
          </p:nvPr>
        </p:nvSpPr>
        <p:spPr/>
        <p:txBody>
          <a:bodyPr/>
          <a:lstStyle/>
          <a:p>
            <a:r>
              <a:rPr lang="en-US" dirty="0"/>
              <a:t>Guía de actividades de campo</a:t>
            </a:r>
          </a:p>
        </p:txBody>
      </p:sp>
      <p:pic>
        <p:nvPicPr>
          <p:cNvPr id="5" name="Imagen 4">
            <a:extLst>
              <a:ext uri="{FF2B5EF4-FFF2-40B4-BE49-F238E27FC236}">
                <a16:creationId xmlns:a16="http://schemas.microsoft.com/office/drawing/2014/main" id="{C6B84AF2-1080-7913-750B-8322083BF993}"/>
              </a:ext>
            </a:extLst>
          </p:cNvPr>
          <p:cNvPicPr>
            <a:picLocks noChangeAspect="1"/>
          </p:cNvPicPr>
          <p:nvPr/>
        </p:nvPicPr>
        <p:blipFill>
          <a:blip r:embed="rId3"/>
          <a:stretch>
            <a:fillRect/>
          </a:stretch>
        </p:blipFill>
        <p:spPr>
          <a:xfrm>
            <a:off x="7026419" y="1476934"/>
            <a:ext cx="3908782" cy="5065059"/>
          </a:xfrm>
          <a:prstGeom prst="rect">
            <a:avLst/>
          </a:prstGeom>
          <a:ln w="12700">
            <a:solidFill>
              <a:schemeClr val="tx1"/>
            </a:solidFill>
          </a:ln>
        </p:spPr>
      </p:pic>
    </p:spTree>
    <p:extLst>
      <p:ext uri="{BB962C8B-B14F-4D97-AF65-F5344CB8AC3E}">
        <p14:creationId xmlns:p14="http://schemas.microsoft.com/office/powerpoint/2010/main" val="3071730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D8F088B-94D1-4FED-B8C9-778085428B37}"/>
              </a:ext>
            </a:extLst>
          </p:cNvPr>
          <p:cNvSpPr>
            <a:spLocks noGrp="1"/>
          </p:cNvSpPr>
          <p:nvPr>
            <p:ph sz="half" idx="2"/>
          </p:nvPr>
        </p:nvSpPr>
        <p:spPr>
          <a:xfrm>
            <a:off x="4863604" y="1478857"/>
            <a:ext cx="6490195" cy="4639309"/>
          </a:xfrm>
          <a:solidFill>
            <a:schemeClr val="bg1"/>
          </a:solidFill>
          <a:ln>
            <a:noFill/>
          </a:ln>
        </p:spPr>
        <p:txBody>
          <a:bodyPr/>
          <a:lstStyle/>
          <a:p>
            <a:pPr marL="0" indent="0">
              <a:buNone/>
            </a:pPr>
            <a:r>
              <a:rPr lang="es-ES" dirty="0"/>
              <a:t>Hoja de trabajo auditor</a:t>
            </a:r>
            <a:r>
              <a:rPr lang="es-ES" dirty="0">
                <a:solidFill>
                  <a:srgbClr val="000000"/>
                </a:solidFill>
                <a:latin typeface="Arial" panose="020B0604020202020204" pitchFamily="34" charset="0"/>
                <a:ea typeface="MS PGothic" panose="020B0600070205080204" pitchFamily="34" charset="-128"/>
                <a:cs typeface="Arial" panose="020B0604020202020204" pitchFamily="34" charset="0"/>
              </a:rPr>
              <a:t>í</a:t>
            </a:r>
            <a:r>
              <a:rPr lang="es-ES" dirty="0"/>
              <a:t>a calidad de datos (ACD) personalizable para ayudar a revisar cada centro sanitario</a:t>
            </a:r>
          </a:p>
          <a:p>
            <a:pPr lvl="1"/>
            <a:r>
              <a:rPr lang="es-ES" dirty="0"/>
              <a:t>Información clave</a:t>
            </a:r>
          </a:p>
          <a:p>
            <a:pPr lvl="1"/>
            <a:r>
              <a:rPr lang="es-ES" dirty="0"/>
              <a:t>Revisar las 5 áreas de vigilancia</a:t>
            </a:r>
          </a:p>
          <a:p>
            <a:pPr lvl="2"/>
            <a:r>
              <a:rPr lang="es-ES" dirty="0"/>
              <a:t>Adaptar las preguntas al centro </a:t>
            </a:r>
          </a:p>
          <a:p>
            <a:pPr lvl="2"/>
            <a:r>
              <a:rPr lang="es-ES" dirty="0"/>
              <a:t>Actualizar la lista con enfermedades de declaración obligatoria</a:t>
            </a:r>
          </a:p>
          <a:p>
            <a:endParaRPr lang="es-ES" dirty="0"/>
          </a:p>
        </p:txBody>
      </p:sp>
      <p:sp>
        <p:nvSpPr>
          <p:cNvPr id="2" name="Title 1"/>
          <p:cNvSpPr>
            <a:spLocks noGrp="1"/>
          </p:cNvSpPr>
          <p:nvPr>
            <p:ph type="title"/>
          </p:nvPr>
        </p:nvSpPr>
        <p:spPr/>
        <p:txBody>
          <a:bodyPr/>
          <a:lstStyle/>
          <a:p>
            <a:r>
              <a:rPr lang="es-ES" dirty="0"/>
              <a:t>Auditoría de calidad de datos (ACD) (1/2)</a:t>
            </a:r>
          </a:p>
        </p:txBody>
      </p:sp>
      <p:pic>
        <p:nvPicPr>
          <p:cNvPr id="8" name="Picture 7">
            <a:extLst>
              <a:ext uri="{FF2B5EF4-FFF2-40B4-BE49-F238E27FC236}">
                <a16:creationId xmlns:a16="http://schemas.microsoft.com/office/drawing/2014/main" id="{CADA4C9A-A8BA-88AF-5674-4DCE230D90B9}"/>
              </a:ext>
            </a:extLst>
          </p:cNvPr>
          <p:cNvPicPr>
            <a:picLocks noChangeAspect="1"/>
          </p:cNvPicPr>
          <p:nvPr/>
        </p:nvPicPr>
        <p:blipFill>
          <a:blip r:embed="rId3"/>
          <a:stretch>
            <a:fillRect/>
          </a:stretch>
        </p:blipFill>
        <p:spPr>
          <a:xfrm>
            <a:off x="838200" y="1478857"/>
            <a:ext cx="3914816" cy="5146532"/>
          </a:xfrm>
          <a:prstGeom prst="rect">
            <a:avLst/>
          </a:prstGeom>
          <a:ln>
            <a:solidFill>
              <a:schemeClr val="tx1"/>
            </a:solidFill>
          </a:ln>
        </p:spPr>
      </p:pic>
      <p:sp>
        <p:nvSpPr>
          <p:cNvPr id="3" name="Rectangle 2">
            <a:extLst>
              <a:ext uri="{FF2B5EF4-FFF2-40B4-BE49-F238E27FC236}">
                <a16:creationId xmlns:a16="http://schemas.microsoft.com/office/drawing/2014/main" id="{37EADD06-2412-79A0-9E60-2B0C534F00A2}"/>
              </a:ext>
            </a:extLst>
          </p:cNvPr>
          <p:cNvSpPr/>
          <p:nvPr/>
        </p:nvSpPr>
        <p:spPr>
          <a:xfrm>
            <a:off x="9552562" y="6356350"/>
            <a:ext cx="2639437"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7EBA5386-D15B-CEB2-F044-438FB97EED5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E68B19D8-3929-B1FA-C9B7-8605C778D7B1}"/>
              </a:ext>
            </a:extLst>
          </p:cNvPr>
          <p:cNvPicPr>
            <a:picLocks noChangeAspect="1"/>
          </p:cNvPicPr>
          <p:nvPr/>
        </p:nvPicPr>
        <p:blipFill>
          <a:blip r:embed="rId5"/>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1868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Auditoría de calidad de datos (ACD) (2/2)</a:t>
            </a:r>
          </a:p>
        </p:txBody>
      </p:sp>
      <p:sp>
        <p:nvSpPr>
          <p:cNvPr id="9" name="Rectangle: Rounded Corners 8">
            <a:extLst>
              <a:ext uri="{FF2B5EF4-FFF2-40B4-BE49-F238E27FC236}">
                <a16:creationId xmlns:a16="http://schemas.microsoft.com/office/drawing/2014/main" id="{FFA013CF-83A0-F31F-5398-3099B1D5717C}"/>
              </a:ext>
            </a:extLst>
          </p:cNvPr>
          <p:cNvSpPr/>
          <p:nvPr/>
        </p:nvSpPr>
        <p:spPr>
          <a:xfrm>
            <a:off x="635000" y="2556400"/>
            <a:ext cx="4216400" cy="2253343"/>
          </a:xfrm>
          <a:prstGeom prst="roundRect">
            <a:avLst/>
          </a:prstGeom>
          <a:solidFill>
            <a:schemeClr val="bg1"/>
          </a:solidFill>
          <a:ln w="76200">
            <a:solidFill>
              <a:srgbClr val="0095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s-ES" sz="2400" dirty="0">
                <a:solidFill>
                  <a:schemeClr val="tx1"/>
                </a:solidFill>
              </a:rPr>
              <a:t>Recopilación de datos</a:t>
            </a:r>
          </a:p>
          <a:p>
            <a:pPr marL="457200" indent="-457200">
              <a:buAutoNum type="arabicPeriod"/>
            </a:pPr>
            <a:r>
              <a:rPr lang="es-ES" sz="2400" dirty="0">
                <a:solidFill>
                  <a:schemeClr val="tx1"/>
                </a:solidFill>
              </a:rPr>
              <a:t>Confirmación </a:t>
            </a:r>
            <a:br>
              <a:rPr lang="es-ES" sz="2400" dirty="0">
                <a:solidFill>
                  <a:schemeClr val="tx1"/>
                </a:solidFill>
              </a:rPr>
            </a:br>
            <a:r>
              <a:rPr lang="es-ES" sz="2400" dirty="0">
                <a:solidFill>
                  <a:schemeClr val="tx1"/>
                </a:solidFill>
              </a:rPr>
              <a:t>de laboratorio</a:t>
            </a:r>
          </a:p>
          <a:p>
            <a:pPr marL="457200" indent="-457200">
              <a:buAutoNum type="arabicPeriod"/>
            </a:pPr>
            <a:r>
              <a:rPr lang="es-ES" sz="2400" dirty="0">
                <a:solidFill>
                  <a:schemeClr val="tx1"/>
                </a:solidFill>
              </a:rPr>
              <a:t>Revisión de datos</a:t>
            </a:r>
          </a:p>
          <a:p>
            <a:pPr marL="457200" indent="-457200">
              <a:buAutoNum type="arabicPeriod"/>
            </a:pPr>
            <a:r>
              <a:rPr lang="es-ES" sz="2400" dirty="0">
                <a:solidFill>
                  <a:schemeClr val="tx1"/>
                </a:solidFill>
              </a:rPr>
              <a:t>Análisis e interpretación</a:t>
            </a:r>
          </a:p>
          <a:p>
            <a:pPr marL="457200" indent="-457200">
              <a:buAutoNum type="arabicPeriod"/>
            </a:pPr>
            <a:r>
              <a:rPr lang="es-ES" sz="2400" dirty="0">
                <a:solidFill>
                  <a:schemeClr val="tx1"/>
                </a:solidFill>
              </a:rPr>
              <a:t>Reporte de datos</a:t>
            </a:r>
          </a:p>
        </p:txBody>
      </p:sp>
      <p:pic>
        <p:nvPicPr>
          <p:cNvPr id="4" name="Picture 3">
            <a:extLst>
              <a:ext uri="{FF2B5EF4-FFF2-40B4-BE49-F238E27FC236}">
                <a16:creationId xmlns:a16="http://schemas.microsoft.com/office/drawing/2014/main" id="{0D12F5C6-9D19-63E9-BE6A-C8A77E59FB8E}"/>
              </a:ext>
            </a:extLst>
          </p:cNvPr>
          <p:cNvPicPr>
            <a:picLocks noChangeAspect="1"/>
          </p:cNvPicPr>
          <p:nvPr/>
        </p:nvPicPr>
        <p:blipFill>
          <a:blip r:embed="rId3"/>
          <a:stretch>
            <a:fillRect/>
          </a:stretch>
        </p:blipFill>
        <p:spPr>
          <a:xfrm>
            <a:off x="5124450" y="1387613"/>
            <a:ext cx="5822224" cy="4908107"/>
          </a:xfrm>
          <a:prstGeom prst="rect">
            <a:avLst/>
          </a:prstGeom>
        </p:spPr>
      </p:pic>
      <p:sp>
        <p:nvSpPr>
          <p:cNvPr id="5" name="Rectangle 4">
            <a:extLst>
              <a:ext uri="{FF2B5EF4-FFF2-40B4-BE49-F238E27FC236}">
                <a16:creationId xmlns:a16="http://schemas.microsoft.com/office/drawing/2014/main" id="{03EAA5CB-FA61-501C-2F0D-93FBE8AB6379}"/>
              </a:ext>
            </a:extLst>
          </p:cNvPr>
          <p:cNvSpPr/>
          <p:nvPr/>
        </p:nvSpPr>
        <p:spPr>
          <a:xfrm>
            <a:off x="5137513" y="5068389"/>
            <a:ext cx="5730784" cy="1201206"/>
          </a:xfrm>
          <a:prstGeom prst="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987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
            <a:extLst>
              <a:ext uri="{FF2B5EF4-FFF2-40B4-BE49-F238E27FC236}">
                <a16:creationId xmlns:a16="http://schemas.microsoft.com/office/drawing/2014/main" id="{65F51679-3818-5A78-A7D9-1DFC1697D429}"/>
              </a:ext>
            </a:extLst>
          </p:cNvPr>
          <p:cNvSpPr>
            <a:spLocks noGrp="1"/>
          </p:cNvSpPr>
          <p:nvPr>
            <p:ph type="title"/>
          </p:nvPr>
        </p:nvSpPr>
        <p:spPr>
          <a:xfrm>
            <a:off x="838200" y="459994"/>
            <a:ext cx="10515600" cy="771180"/>
          </a:xfrm>
        </p:spPr>
        <p:txBody>
          <a:bodyPr/>
          <a:lstStyle/>
          <a:p>
            <a:r>
              <a:rPr lang="es-ES" dirty="0"/>
              <a:t>Análisis FODA</a:t>
            </a:r>
          </a:p>
        </p:txBody>
      </p:sp>
      <p:graphicFrame>
        <p:nvGraphicFramePr>
          <p:cNvPr id="3" name="Table 2">
            <a:extLst>
              <a:ext uri="{FF2B5EF4-FFF2-40B4-BE49-F238E27FC236}">
                <a16:creationId xmlns:a16="http://schemas.microsoft.com/office/drawing/2014/main" id="{485C65E5-DFAA-BF02-E237-42F3EDD02CB2}"/>
              </a:ext>
            </a:extLst>
          </p:cNvPr>
          <p:cNvGraphicFramePr>
            <a:graphicFrameLocks noGrp="1"/>
          </p:cNvGraphicFramePr>
          <p:nvPr/>
        </p:nvGraphicFramePr>
        <p:xfrm>
          <a:off x="3792290" y="2306782"/>
          <a:ext cx="5852160" cy="3713018"/>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gridCol w="2961335">
                  <a:extLst>
                    <a:ext uri="{9D8B030D-6E8A-4147-A177-3AD203B41FA5}">
                      <a16:colId xmlns:a16="http://schemas.microsoft.com/office/drawing/2014/main" val="2528558495"/>
                    </a:ext>
                  </a:extLst>
                </a:gridCol>
              </a:tblGrid>
              <a:tr h="1828800">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991873"/>
                  </a:ext>
                </a:extLst>
              </a:tr>
              <a:tr h="1884218">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1054023"/>
                  </a:ext>
                </a:extLst>
              </a:tr>
            </a:tbl>
          </a:graphicData>
        </a:graphic>
      </p:graphicFrame>
      <p:sp>
        <p:nvSpPr>
          <p:cNvPr id="4" name="Rectangle 3">
            <a:extLst>
              <a:ext uri="{FF2B5EF4-FFF2-40B4-BE49-F238E27FC236}">
                <a16:creationId xmlns:a16="http://schemas.microsoft.com/office/drawing/2014/main" id="{6EEE06ED-7ECB-0675-AA97-B72470A002D3}"/>
              </a:ext>
            </a:extLst>
          </p:cNvPr>
          <p:cNvSpPr/>
          <p:nvPr/>
        </p:nvSpPr>
        <p:spPr>
          <a:xfrm>
            <a:off x="2040511" y="3077790"/>
            <a:ext cx="763351" cy="523220"/>
          </a:xfrm>
          <a:prstGeom prst="rect">
            <a:avLst/>
          </a:prstGeom>
        </p:spPr>
        <p:txBody>
          <a:bodyPr wrap="none">
            <a:spAutoFit/>
          </a:bodyPr>
          <a:lstStyle/>
          <a:p>
            <a:r>
              <a:rPr lang="es-ES" sz="2800" b="1" dirty="0">
                <a:latin typeface="Arial" charset="0"/>
                <a:ea typeface="Arial" charset="0"/>
                <a:cs typeface="Arial" charset="0"/>
              </a:rPr>
              <a:t>Útil</a:t>
            </a:r>
            <a:endParaRPr lang="es-ES" sz="2800" b="1" dirty="0"/>
          </a:p>
        </p:txBody>
      </p:sp>
      <p:sp>
        <p:nvSpPr>
          <p:cNvPr id="5" name="Rectangle 4">
            <a:extLst>
              <a:ext uri="{FF2B5EF4-FFF2-40B4-BE49-F238E27FC236}">
                <a16:creationId xmlns:a16="http://schemas.microsoft.com/office/drawing/2014/main" id="{3349A5B9-4DDF-A943-1DAC-0C8DCF67F507}"/>
              </a:ext>
            </a:extLst>
          </p:cNvPr>
          <p:cNvSpPr/>
          <p:nvPr/>
        </p:nvSpPr>
        <p:spPr>
          <a:xfrm>
            <a:off x="1853395" y="4859216"/>
            <a:ext cx="1383712" cy="523220"/>
          </a:xfrm>
          <a:prstGeom prst="rect">
            <a:avLst/>
          </a:prstGeom>
        </p:spPr>
        <p:txBody>
          <a:bodyPr wrap="none">
            <a:spAutoFit/>
          </a:bodyPr>
          <a:lstStyle/>
          <a:p>
            <a:r>
              <a:rPr lang="es-ES" sz="2800" b="1" dirty="0">
                <a:latin typeface="Arial" charset="0"/>
                <a:ea typeface="Arial" charset="0"/>
                <a:cs typeface="Arial" charset="0"/>
              </a:rPr>
              <a:t>Nocivo</a:t>
            </a:r>
          </a:p>
        </p:txBody>
      </p:sp>
      <p:sp>
        <p:nvSpPr>
          <p:cNvPr id="6" name="Rectangle 5">
            <a:extLst>
              <a:ext uri="{FF2B5EF4-FFF2-40B4-BE49-F238E27FC236}">
                <a16:creationId xmlns:a16="http://schemas.microsoft.com/office/drawing/2014/main" id="{7A73CE4C-B778-4397-6C7F-31E30E3AF137}"/>
              </a:ext>
            </a:extLst>
          </p:cNvPr>
          <p:cNvSpPr/>
          <p:nvPr/>
        </p:nvSpPr>
        <p:spPr>
          <a:xfrm>
            <a:off x="4635634" y="1422811"/>
            <a:ext cx="1402948" cy="523220"/>
          </a:xfrm>
          <a:prstGeom prst="rect">
            <a:avLst/>
          </a:prstGeom>
        </p:spPr>
        <p:txBody>
          <a:bodyPr wrap="none">
            <a:spAutoFit/>
          </a:bodyPr>
          <a:lstStyle/>
          <a:p>
            <a:pPr algn="ctr"/>
            <a:r>
              <a:rPr lang="es-ES" sz="2800" b="1" dirty="0">
                <a:latin typeface="Arial" charset="0"/>
                <a:ea typeface="Arial" charset="0"/>
                <a:cs typeface="Arial" charset="0"/>
              </a:rPr>
              <a:t>Interno</a:t>
            </a:r>
            <a:endParaRPr lang="es-ES" sz="2000" dirty="0"/>
          </a:p>
        </p:txBody>
      </p:sp>
      <p:sp>
        <p:nvSpPr>
          <p:cNvPr id="7" name="Rectangle 6">
            <a:extLst>
              <a:ext uri="{FF2B5EF4-FFF2-40B4-BE49-F238E27FC236}">
                <a16:creationId xmlns:a16="http://schemas.microsoft.com/office/drawing/2014/main" id="{10307832-ECF7-97C1-E3EB-AE283F82F152}"/>
              </a:ext>
            </a:extLst>
          </p:cNvPr>
          <p:cNvSpPr/>
          <p:nvPr/>
        </p:nvSpPr>
        <p:spPr>
          <a:xfrm>
            <a:off x="7240490" y="1437976"/>
            <a:ext cx="1674909" cy="523220"/>
          </a:xfrm>
          <a:prstGeom prst="rect">
            <a:avLst/>
          </a:prstGeom>
        </p:spPr>
        <p:txBody>
          <a:bodyPr wrap="square">
            <a:spAutoFit/>
          </a:bodyPr>
          <a:lstStyle/>
          <a:p>
            <a:r>
              <a:rPr lang="es-ES" sz="2800" b="1" dirty="0">
                <a:latin typeface="Arial" charset="0"/>
                <a:ea typeface="Arial" charset="0"/>
                <a:cs typeface="Arial" charset="0"/>
              </a:rPr>
              <a:t>Externo</a:t>
            </a:r>
            <a:endParaRPr lang="es-ES" sz="2800" b="1" dirty="0"/>
          </a:p>
        </p:txBody>
      </p:sp>
      <p:graphicFrame>
        <p:nvGraphicFramePr>
          <p:cNvPr id="8" name="Table 7">
            <a:extLst>
              <a:ext uri="{FF2B5EF4-FFF2-40B4-BE49-F238E27FC236}">
                <a16:creationId xmlns:a16="http://schemas.microsoft.com/office/drawing/2014/main" id="{558C30A4-0DBE-5A9E-B60B-5E2D051EBB7D}"/>
              </a:ext>
            </a:extLst>
          </p:cNvPr>
          <p:cNvGraphicFramePr>
            <a:graphicFrameLocks noGrp="1"/>
          </p:cNvGraphicFramePr>
          <p:nvPr>
            <p:extLst>
              <p:ext uri="{D42A27DB-BD31-4B8C-83A1-F6EECF244321}">
                <p14:modId xmlns:p14="http://schemas.microsoft.com/office/powerpoint/2010/main" val="2162253326"/>
              </p:ext>
            </p:extLst>
          </p:nvPr>
        </p:nvGraphicFramePr>
        <p:xfrm>
          <a:off x="3795339" y="2304143"/>
          <a:ext cx="2890825" cy="1828800"/>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tblGrid>
              <a:tr h="1828800">
                <a:tc>
                  <a:txBody>
                    <a:bodyPr/>
                    <a:lstStyle/>
                    <a:p>
                      <a:pPr marL="0" marR="0" algn="ctr">
                        <a:lnSpc>
                          <a:spcPct val="115000"/>
                        </a:lnSpc>
                        <a:spcBef>
                          <a:spcPts val="0"/>
                        </a:spcBef>
                        <a:spcAft>
                          <a:spcPts val="0"/>
                        </a:spcAft>
                      </a:pPr>
                      <a:r>
                        <a:rPr lang="es-GT" sz="4000" b="1" noProof="0" dirty="0">
                          <a:solidFill>
                            <a:srgbClr val="109648"/>
                          </a:solidFill>
                          <a:effectLst/>
                          <a:latin typeface="Arial" charset="0"/>
                          <a:ea typeface="Arial" charset="0"/>
                          <a:cs typeface="Arial" charset="0"/>
                        </a:rPr>
                        <a:t>F</a:t>
                      </a:r>
                    </a:p>
                    <a:p>
                      <a:pPr marL="0" marR="0" algn="ctr">
                        <a:lnSpc>
                          <a:spcPct val="115000"/>
                        </a:lnSpc>
                        <a:spcBef>
                          <a:spcPts val="0"/>
                        </a:spcBef>
                        <a:spcAft>
                          <a:spcPts val="0"/>
                        </a:spcAft>
                      </a:pPr>
                      <a:r>
                        <a:rPr lang="es-GT" sz="2800" b="0" noProof="0" dirty="0">
                          <a:solidFill>
                            <a:schemeClr val="tx1"/>
                          </a:solidFill>
                          <a:effectLst/>
                          <a:latin typeface="Arial" charset="0"/>
                          <a:ea typeface="Arial" charset="0"/>
                          <a:cs typeface="Arial" charset="0"/>
                        </a:rPr>
                        <a:t>Fortalezas</a:t>
                      </a:r>
                      <a:endParaRPr lang="en-US" sz="2800" b="0" dirty="0">
                        <a:solidFill>
                          <a:schemeClr val="tx1"/>
                        </a:solidFill>
                        <a:effectLst/>
                        <a:latin typeface="Arial" charset="0"/>
                        <a:ea typeface="Arial" charset="0"/>
                        <a:cs typeface="Arial"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991873"/>
                  </a:ext>
                </a:extLst>
              </a:tr>
            </a:tbl>
          </a:graphicData>
        </a:graphic>
      </p:graphicFrame>
      <p:graphicFrame>
        <p:nvGraphicFramePr>
          <p:cNvPr id="9" name="Table 8">
            <a:extLst>
              <a:ext uri="{FF2B5EF4-FFF2-40B4-BE49-F238E27FC236}">
                <a16:creationId xmlns:a16="http://schemas.microsoft.com/office/drawing/2014/main" id="{83827808-257D-D2BE-0220-A8D7AABEDD45}"/>
              </a:ext>
            </a:extLst>
          </p:cNvPr>
          <p:cNvGraphicFramePr>
            <a:graphicFrameLocks noGrp="1"/>
          </p:cNvGraphicFramePr>
          <p:nvPr>
            <p:extLst>
              <p:ext uri="{D42A27DB-BD31-4B8C-83A1-F6EECF244321}">
                <p14:modId xmlns:p14="http://schemas.microsoft.com/office/powerpoint/2010/main" val="1128972356"/>
              </p:ext>
            </p:extLst>
          </p:nvPr>
        </p:nvGraphicFramePr>
        <p:xfrm>
          <a:off x="6681592" y="2328833"/>
          <a:ext cx="2961335" cy="1828800"/>
        </p:xfrm>
        <a:graphic>
          <a:graphicData uri="http://schemas.openxmlformats.org/drawingml/2006/table">
            <a:tbl>
              <a:tblPr firstRow="1" firstCol="1" bandRow="1"/>
              <a:tblGrid>
                <a:gridCol w="2961335">
                  <a:extLst>
                    <a:ext uri="{9D8B030D-6E8A-4147-A177-3AD203B41FA5}">
                      <a16:colId xmlns:a16="http://schemas.microsoft.com/office/drawing/2014/main" val="2528558495"/>
                    </a:ext>
                  </a:extLst>
                </a:gridCol>
              </a:tblGrid>
              <a:tr h="1828800">
                <a:tc>
                  <a:txBody>
                    <a:bodyPr/>
                    <a:lstStyle/>
                    <a:p>
                      <a:pPr marL="0" marR="0" algn="ctr">
                        <a:lnSpc>
                          <a:spcPct val="115000"/>
                        </a:lnSpc>
                        <a:spcBef>
                          <a:spcPts val="0"/>
                        </a:spcBef>
                        <a:spcAft>
                          <a:spcPts val="0"/>
                        </a:spcAft>
                      </a:pPr>
                      <a:r>
                        <a:rPr lang="es-GT" sz="4000" b="1" noProof="0" dirty="0">
                          <a:solidFill>
                            <a:srgbClr val="109648"/>
                          </a:solidFill>
                          <a:effectLst/>
                          <a:latin typeface="Arial" charset="0"/>
                          <a:ea typeface="Arial" charset="0"/>
                          <a:cs typeface="Arial" charset="0"/>
                        </a:rPr>
                        <a:t>O</a:t>
                      </a:r>
                    </a:p>
                    <a:p>
                      <a:pPr marL="0" marR="0" algn="ctr">
                        <a:lnSpc>
                          <a:spcPct val="115000"/>
                        </a:lnSpc>
                        <a:spcBef>
                          <a:spcPts val="0"/>
                        </a:spcBef>
                        <a:spcAft>
                          <a:spcPts val="0"/>
                        </a:spcAft>
                      </a:pPr>
                      <a:r>
                        <a:rPr lang="es-GT" sz="2800" b="0" noProof="0" dirty="0">
                          <a:solidFill>
                            <a:schemeClr val="tx1"/>
                          </a:solidFill>
                          <a:effectLst/>
                          <a:latin typeface="Arial" charset="0"/>
                          <a:ea typeface="Arial" charset="0"/>
                          <a:cs typeface="Arial" charset="0"/>
                        </a:rPr>
                        <a:t>Oportunidades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991873"/>
                  </a:ext>
                </a:extLst>
              </a:tr>
            </a:tbl>
          </a:graphicData>
        </a:graphic>
      </p:graphicFrame>
      <p:graphicFrame>
        <p:nvGraphicFramePr>
          <p:cNvPr id="10" name="Table 9">
            <a:extLst>
              <a:ext uri="{FF2B5EF4-FFF2-40B4-BE49-F238E27FC236}">
                <a16:creationId xmlns:a16="http://schemas.microsoft.com/office/drawing/2014/main" id="{EAEEBADF-97F4-8108-22C3-6E935E2113A0}"/>
              </a:ext>
            </a:extLst>
          </p:cNvPr>
          <p:cNvGraphicFramePr>
            <a:graphicFrameLocks noGrp="1"/>
          </p:cNvGraphicFramePr>
          <p:nvPr>
            <p:extLst>
              <p:ext uri="{D42A27DB-BD31-4B8C-83A1-F6EECF244321}">
                <p14:modId xmlns:p14="http://schemas.microsoft.com/office/powerpoint/2010/main" val="3889995973"/>
              </p:ext>
            </p:extLst>
          </p:nvPr>
        </p:nvGraphicFramePr>
        <p:xfrm>
          <a:off x="3798387" y="4116128"/>
          <a:ext cx="2890825" cy="1884218"/>
        </p:xfrm>
        <a:graphic>
          <a:graphicData uri="http://schemas.openxmlformats.org/drawingml/2006/table">
            <a:tbl>
              <a:tblPr firstRow="1" firstCol="1" bandRow="1"/>
              <a:tblGrid>
                <a:gridCol w="2890825">
                  <a:extLst>
                    <a:ext uri="{9D8B030D-6E8A-4147-A177-3AD203B41FA5}">
                      <a16:colId xmlns:a16="http://schemas.microsoft.com/office/drawing/2014/main" val="3976295595"/>
                    </a:ext>
                  </a:extLst>
                </a:gridCol>
              </a:tblGrid>
              <a:tr h="1884218">
                <a:tc>
                  <a:txBody>
                    <a:bodyPr/>
                    <a:lstStyle/>
                    <a:p>
                      <a:pPr marL="0" marR="0" algn="ctr">
                        <a:lnSpc>
                          <a:spcPct val="115000"/>
                        </a:lnSpc>
                        <a:spcBef>
                          <a:spcPts val="0"/>
                        </a:spcBef>
                        <a:spcAft>
                          <a:spcPts val="0"/>
                        </a:spcAft>
                      </a:pPr>
                      <a:r>
                        <a:rPr lang="es-GT" sz="4000" b="1" noProof="0" dirty="0">
                          <a:solidFill>
                            <a:srgbClr val="109648"/>
                          </a:solidFill>
                          <a:effectLst/>
                          <a:latin typeface="Arial" charset="0"/>
                          <a:ea typeface="Arial" charset="0"/>
                          <a:cs typeface="Arial" charset="0"/>
                        </a:rPr>
                        <a:t>D</a:t>
                      </a:r>
                    </a:p>
                    <a:p>
                      <a:pPr marL="0" marR="0" algn="ctr">
                        <a:lnSpc>
                          <a:spcPct val="115000"/>
                        </a:lnSpc>
                        <a:spcBef>
                          <a:spcPts val="0"/>
                        </a:spcBef>
                        <a:spcAft>
                          <a:spcPts val="0"/>
                        </a:spcAft>
                      </a:pPr>
                      <a:r>
                        <a:rPr lang="es-GT" sz="2800" b="0" noProof="0" dirty="0">
                          <a:solidFill>
                            <a:schemeClr val="tx1"/>
                          </a:solidFill>
                          <a:effectLst/>
                          <a:latin typeface="Arial" charset="0"/>
                          <a:ea typeface="Arial" charset="0"/>
                          <a:cs typeface="Arial" charset="0"/>
                        </a:rPr>
                        <a:t>Debilidades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1054023"/>
                  </a:ext>
                </a:extLst>
              </a:tr>
            </a:tbl>
          </a:graphicData>
        </a:graphic>
      </p:graphicFrame>
      <p:graphicFrame>
        <p:nvGraphicFramePr>
          <p:cNvPr id="11" name="Table 10">
            <a:extLst>
              <a:ext uri="{FF2B5EF4-FFF2-40B4-BE49-F238E27FC236}">
                <a16:creationId xmlns:a16="http://schemas.microsoft.com/office/drawing/2014/main" id="{1FB8DE44-3862-F8BE-FE9A-BB3391364D0E}"/>
              </a:ext>
            </a:extLst>
          </p:cNvPr>
          <p:cNvGraphicFramePr>
            <a:graphicFrameLocks noGrp="1"/>
          </p:cNvGraphicFramePr>
          <p:nvPr>
            <p:extLst>
              <p:ext uri="{D42A27DB-BD31-4B8C-83A1-F6EECF244321}">
                <p14:modId xmlns:p14="http://schemas.microsoft.com/office/powerpoint/2010/main" val="2748364662"/>
              </p:ext>
            </p:extLst>
          </p:nvPr>
        </p:nvGraphicFramePr>
        <p:xfrm>
          <a:off x="6705601" y="4114800"/>
          <a:ext cx="2961335" cy="1884218"/>
        </p:xfrm>
        <a:graphic>
          <a:graphicData uri="http://schemas.openxmlformats.org/drawingml/2006/table">
            <a:tbl>
              <a:tblPr firstRow="1" firstCol="1" bandRow="1"/>
              <a:tblGrid>
                <a:gridCol w="2961335">
                  <a:extLst>
                    <a:ext uri="{9D8B030D-6E8A-4147-A177-3AD203B41FA5}">
                      <a16:colId xmlns:a16="http://schemas.microsoft.com/office/drawing/2014/main" val="2528558495"/>
                    </a:ext>
                  </a:extLst>
                </a:gridCol>
              </a:tblGrid>
              <a:tr h="1884218">
                <a:tc>
                  <a:txBody>
                    <a:bodyPr/>
                    <a:lstStyle/>
                    <a:p>
                      <a:pPr marL="0" marR="0" algn="ctr">
                        <a:lnSpc>
                          <a:spcPct val="115000"/>
                        </a:lnSpc>
                        <a:spcBef>
                          <a:spcPts val="0"/>
                        </a:spcBef>
                        <a:spcAft>
                          <a:spcPts val="0"/>
                        </a:spcAft>
                      </a:pPr>
                      <a:r>
                        <a:rPr lang="en-US" sz="4000" b="1" dirty="0">
                          <a:solidFill>
                            <a:srgbClr val="109648"/>
                          </a:solidFill>
                          <a:effectLst/>
                          <a:latin typeface="Arial" charset="0"/>
                          <a:ea typeface="Arial" charset="0"/>
                          <a:cs typeface="Arial" charset="0"/>
                        </a:rPr>
                        <a:t>A</a:t>
                      </a:r>
                    </a:p>
                    <a:p>
                      <a:pPr marL="0" marR="0" algn="ctr">
                        <a:lnSpc>
                          <a:spcPct val="115000"/>
                        </a:lnSpc>
                        <a:spcBef>
                          <a:spcPts val="0"/>
                        </a:spcBef>
                        <a:spcAft>
                          <a:spcPts val="0"/>
                        </a:spcAft>
                      </a:pPr>
                      <a:r>
                        <a:rPr lang="en-US" sz="2800" b="0" dirty="0">
                          <a:solidFill>
                            <a:schemeClr val="tx1"/>
                          </a:solidFill>
                          <a:effectLst/>
                          <a:latin typeface="Arial" charset="0"/>
                          <a:ea typeface="Arial" charset="0"/>
                          <a:cs typeface="Arial" charset="0"/>
                        </a:rPr>
                        <a:t>Amenazas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1054023"/>
                  </a:ext>
                </a:extLst>
              </a:tr>
            </a:tbl>
          </a:graphicData>
        </a:graphic>
      </p:graphicFrame>
      <p:sp>
        <p:nvSpPr>
          <p:cNvPr id="2" name="Rectangle 6">
            <a:extLst>
              <a:ext uri="{FF2B5EF4-FFF2-40B4-BE49-F238E27FC236}">
                <a16:creationId xmlns:a16="http://schemas.microsoft.com/office/drawing/2014/main" id="{26175B8F-12D6-C074-BF69-8961D3BED383}"/>
              </a:ext>
            </a:extLst>
          </p:cNvPr>
          <p:cNvSpPr/>
          <p:nvPr/>
        </p:nvSpPr>
        <p:spPr>
          <a:xfrm rot="16200000">
            <a:off x="1660305" y="3929131"/>
            <a:ext cx="3534942" cy="400110"/>
          </a:xfrm>
          <a:prstGeom prst="rect">
            <a:avLst/>
          </a:prstGeom>
        </p:spPr>
        <p:txBody>
          <a:bodyPr wrap="square">
            <a:spAutoFit/>
          </a:bodyPr>
          <a:lstStyle/>
          <a:p>
            <a:pPr algn="ctr"/>
            <a:r>
              <a:rPr lang="es-ES" sz="2000" dirty="0">
                <a:latin typeface="Arial" charset="0"/>
                <a:cs typeface="Arial" charset="0"/>
              </a:rPr>
              <a:t>a la consecución de objetivos</a:t>
            </a:r>
            <a:endParaRPr lang="es-ES" sz="2000" dirty="0"/>
          </a:p>
        </p:txBody>
      </p:sp>
      <p:sp>
        <p:nvSpPr>
          <p:cNvPr id="12" name="Rectangle 6">
            <a:extLst>
              <a:ext uri="{FF2B5EF4-FFF2-40B4-BE49-F238E27FC236}">
                <a16:creationId xmlns:a16="http://schemas.microsoft.com/office/drawing/2014/main" id="{B77E0EF2-FF73-F4EE-9708-25A56DA68EDF}"/>
              </a:ext>
            </a:extLst>
          </p:cNvPr>
          <p:cNvSpPr/>
          <p:nvPr/>
        </p:nvSpPr>
        <p:spPr>
          <a:xfrm>
            <a:off x="4960352" y="1865868"/>
            <a:ext cx="3534942" cy="400110"/>
          </a:xfrm>
          <a:prstGeom prst="rect">
            <a:avLst/>
          </a:prstGeom>
        </p:spPr>
        <p:txBody>
          <a:bodyPr wrap="square">
            <a:spAutoFit/>
          </a:bodyPr>
          <a:lstStyle/>
          <a:p>
            <a:pPr algn="ctr"/>
            <a:r>
              <a:rPr lang="es-ES" sz="2000" dirty="0">
                <a:latin typeface="Arial" charset="0"/>
                <a:cs typeface="Arial" charset="0"/>
              </a:rPr>
              <a:t>a la consecución de objetivos</a:t>
            </a:r>
            <a:endParaRPr lang="es-ES" sz="2000" dirty="0"/>
          </a:p>
        </p:txBody>
      </p:sp>
    </p:spTree>
    <p:extLst>
      <p:ext uri="{BB962C8B-B14F-4D97-AF65-F5344CB8AC3E}">
        <p14:creationId xmlns:p14="http://schemas.microsoft.com/office/powerpoint/2010/main" val="2609026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D7C91-F254-4048-8E2F-79DE49788DAD}"/>
              </a:ext>
            </a:extLst>
          </p:cNvPr>
          <p:cNvSpPr>
            <a:spLocks noGrp="1"/>
          </p:cNvSpPr>
          <p:nvPr>
            <p:ph type="title"/>
          </p:nvPr>
        </p:nvSpPr>
        <p:spPr/>
        <p:txBody>
          <a:bodyPr/>
          <a:lstStyle/>
          <a:p>
            <a:r>
              <a:rPr lang="es-ES" dirty="0"/>
              <a:t>Actividad 3: Tabla resumen de la vigilancia con enfoque de Una Sola Salud</a:t>
            </a:r>
          </a:p>
        </p:txBody>
      </p:sp>
      <p:sp>
        <p:nvSpPr>
          <p:cNvPr id="11" name="Content Placeholder 10">
            <a:extLst>
              <a:ext uri="{FF2B5EF4-FFF2-40B4-BE49-F238E27FC236}">
                <a16:creationId xmlns:a16="http://schemas.microsoft.com/office/drawing/2014/main" id="{DD1B3E7D-C5F4-E7F2-2D42-4ECB98A8EED4}"/>
              </a:ext>
            </a:extLst>
          </p:cNvPr>
          <p:cNvSpPr>
            <a:spLocks noGrp="1"/>
          </p:cNvSpPr>
          <p:nvPr>
            <p:ph sz="half" idx="2"/>
          </p:nvPr>
        </p:nvSpPr>
        <p:spPr/>
        <p:txBody>
          <a:bodyPr lIns="91440" tIns="45720" rIns="91440" bIns="45720" anchor="t"/>
          <a:lstStyle/>
          <a:p>
            <a:pPr marL="0" indent="0">
              <a:spcBef>
                <a:spcPts val="0"/>
              </a:spcBef>
              <a:buSzPct val="100000"/>
              <a:buNone/>
            </a:pPr>
            <a:r>
              <a:rPr lang="es-ES" dirty="0">
                <a:cs typeface="Calibri"/>
              </a:rPr>
              <a:t>Preparar una tabla con datos multisectoriales (humanos, animales o medioambientales)</a:t>
            </a:r>
          </a:p>
          <a:p>
            <a:pPr lvl="1">
              <a:spcBef>
                <a:spcPts val="0"/>
              </a:spcBef>
              <a:buSzPct val="100000"/>
            </a:pPr>
            <a:r>
              <a:rPr lang="es-ES" dirty="0">
                <a:cs typeface="Calibri" panose="020F0502020204030204" pitchFamily="34" charset="0"/>
              </a:rPr>
              <a:t>Puede resumir 6 semanas de datos o un periodo más largo </a:t>
            </a:r>
          </a:p>
          <a:p>
            <a:pPr lvl="1">
              <a:spcBef>
                <a:spcPts val="0"/>
              </a:spcBef>
              <a:buSzPct val="100000"/>
            </a:pPr>
            <a:r>
              <a:rPr lang="es-ES" dirty="0">
                <a:cs typeface="Calibri" panose="020F0502020204030204" pitchFamily="34" charset="0"/>
              </a:rPr>
              <a:t>Si procede, incluir en el Informe semanal de vigilancia</a:t>
            </a:r>
          </a:p>
          <a:p>
            <a:endParaRPr lang="es-ES" dirty="0"/>
          </a:p>
        </p:txBody>
      </p:sp>
      <p:graphicFrame>
        <p:nvGraphicFramePr>
          <p:cNvPr id="3" name="Table 3">
            <a:extLst>
              <a:ext uri="{FF2B5EF4-FFF2-40B4-BE49-F238E27FC236}">
                <a16:creationId xmlns:a16="http://schemas.microsoft.com/office/drawing/2014/main" id="{E15D4FF3-1E89-1560-CCDE-1EDAF2AF50A8}"/>
              </a:ext>
            </a:extLst>
          </p:cNvPr>
          <p:cNvGraphicFramePr>
            <a:graphicFrameLocks noGrp="1"/>
          </p:cNvGraphicFramePr>
          <p:nvPr>
            <p:extLst>
              <p:ext uri="{D42A27DB-BD31-4B8C-83A1-F6EECF244321}">
                <p14:modId xmlns:p14="http://schemas.microsoft.com/office/powerpoint/2010/main" val="2013532124"/>
              </p:ext>
            </p:extLst>
          </p:nvPr>
        </p:nvGraphicFramePr>
        <p:xfrm>
          <a:off x="568150" y="3866603"/>
          <a:ext cx="11018603" cy="2590800"/>
        </p:xfrm>
        <a:graphic>
          <a:graphicData uri="http://schemas.openxmlformats.org/drawingml/2006/table">
            <a:tbl>
              <a:tblPr bandRow="1">
                <a:tableStyleId>{68D230F3-CF80-4859-8CE7-A43EE81993B5}</a:tableStyleId>
              </a:tblPr>
              <a:tblGrid>
                <a:gridCol w="1101950">
                  <a:extLst>
                    <a:ext uri="{9D8B030D-6E8A-4147-A177-3AD203B41FA5}">
                      <a16:colId xmlns:a16="http://schemas.microsoft.com/office/drawing/2014/main" val="3018677196"/>
                    </a:ext>
                  </a:extLst>
                </a:gridCol>
                <a:gridCol w="1490662">
                  <a:extLst>
                    <a:ext uri="{9D8B030D-6E8A-4147-A177-3AD203B41FA5}">
                      <a16:colId xmlns:a16="http://schemas.microsoft.com/office/drawing/2014/main" val="436359649"/>
                    </a:ext>
                  </a:extLst>
                </a:gridCol>
                <a:gridCol w="986814">
                  <a:extLst>
                    <a:ext uri="{9D8B030D-6E8A-4147-A177-3AD203B41FA5}">
                      <a16:colId xmlns:a16="http://schemas.microsoft.com/office/drawing/2014/main" val="2865956974"/>
                    </a:ext>
                  </a:extLst>
                </a:gridCol>
                <a:gridCol w="1464584">
                  <a:extLst>
                    <a:ext uri="{9D8B030D-6E8A-4147-A177-3AD203B41FA5}">
                      <a16:colId xmlns:a16="http://schemas.microsoft.com/office/drawing/2014/main" val="1940273103"/>
                    </a:ext>
                  </a:extLst>
                </a:gridCol>
                <a:gridCol w="1518283">
                  <a:extLst>
                    <a:ext uri="{9D8B030D-6E8A-4147-A177-3AD203B41FA5}">
                      <a16:colId xmlns:a16="http://schemas.microsoft.com/office/drawing/2014/main" val="2659007207"/>
                    </a:ext>
                  </a:extLst>
                </a:gridCol>
                <a:gridCol w="1415680">
                  <a:extLst>
                    <a:ext uri="{9D8B030D-6E8A-4147-A177-3AD203B41FA5}">
                      <a16:colId xmlns:a16="http://schemas.microsoft.com/office/drawing/2014/main" val="3338097960"/>
                    </a:ext>
                  </a:extLst>
                </a:gridCol>
                <a:gridCol w="1716733">
                  <a:extLst>
                    <a:ext uri="{9D8B030D-6E8A-4147-A177-3AD203B41FA5}">
                      <a16:colId xmlns:a16="http://schemas.microsoft.com/office/drawing/2014/main" val="2956986158"/>
                    </a:ext>
                  </a:extLst>
                </a:gridCol>
                <a:gridCol w="1323897">
                  <a:extLst>
                    <a:ext uri="{9D8B030D-6E8A-4147-A177-3AD203B41FA5}">
                      <a16:colId xmlns:a16="http://schemas.microsoft.com/office/drawing/2014/main" val="2823326548"/>
                    </a:ext>
                  </a:extLst>
                </a:gridCol>
              </a:tblGrid>
              <a:tr h="315375">
                <a:tc rowSpan="2">
                  <a:txBody>
                    <a:bodyPr/>
                    <a:lstStyle/>
                    <a:p>
                      <a:pPr algn="ctr"/>
                      <a:r>
                        <a:rPr lang="es-GT" sz="1600" b="1" noProof="0" dirty="0"/>
                        <a:t>Distrito sanitario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s-GT" sz="1600" b="1" noProof="0" dirty="0"/>
                        <a:t>Rabia humana</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a:txBody>
                    <a:bodyPr/>
                    <a:lstStyle/>
                    <a:p>
                      <a:pPr algn="ctr"/>
                      <a:r>
                        <a:rPr lang="es-GT" sz="1600" b="1" noProof="0" dirty="0"/>
                        <a:t>Rabia canina</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2">
                  <a:txBody>
                    <a:bodyPr/>
                    <a:lstStyle/>
                    <a:p>
                      <a:pPr algn="ctr"/>
                      <a:r>
                        <a:rPr lang="es-GT" sz="1600" b="1" noProof="0" dirty="0"/>
                        <a:t>Influenza humana de             origen aviar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tc gridSpan="2">
                  <a:txBody>
                    <a:bodyPr/>
                    <a:lstStyle/>
                    <a:p>
                      <a:pPr algn="ctr"/>
                      <a:r>
                        <a:rPr lang="es-GT" sz="1600" b="1" noProof="0" dirty="0"/>
                        <a:t>Influenza aviar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dirty="0"/>
                    </a:p>
                  </a:txBody>
                  <a:tcPr/>
                </a:tc>
                <a:extLst>
                  <a:ext uri="{0D108BD9-81ED-4DB2-BD59-A6C34878D82A}">
                    <a16:rowId xmlns:a16="http://schemas.microsoft.com/office/drawing/2014/main" val="1472728361"/>
                  </a:ext>
                </a:extLst>
              </a:tr>
              <a:tr h="315375">
                <a:tc vMerge="1">
                  <a:txBody>
                    <a:bodyPr/>
                    <a:lstStyle/>
                    <a:p>
                      <a:endParaRPr lang="en-US" dirty="0"/>
                    </a:p>
                  </a:txBody>
                  <a:tcPr/>
                </a:tc>
                <a:tc>
                  <a:txBody>
                    <a:bodyPr/>
                    <a:lstStyle/>
                    <a:p>
                      <a:pPr algn="ctr"/>
                      <a:r>
                        <a:rPr lang="es-GT" sz="1600" b="1" noProof="0" dirty="0"/>
                        <a:t>Sospecha de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t>Muerto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t>Sospecha de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t>Sospecha de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t>Confirmado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t>Sospecha de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s-GT" sz="1600" b="1" noProof="0" dirty="0"/>
                        <a:t>Confirmado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999342551"/>
                  </a:ext>
                </a:extLst>
              </a:tr>
              <a:tr h="315375">
                <a:tc>
                  <a:txBody>
                    <a:bodyPr/>
                    <a:lstStyle/>
                    <a:p>
                      <a:r>
                        <a:rPr lang="es-GT" sz="1600" noProof="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6265878"/>
                  </a:ext>
                </a:extLst>
              </a:tr>
              <a:tr h="315375">
                <a:tc>
                  <a:txBody>
                    <a:bodyPr/>
                    <a:lstStyle/>
                    <a:p>
                      <a:r>
                        <a:rPr lang="es-GT" sz="1600" noProof="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0491657"/>
                  </a:ext>
                </a:extLst>
              </a:tr>
              <a:tr h="315375">
                <a:tc>
                  <a:txBody>
                    <a:bodyPr/>
                    <a:lstStyle/>
                    <a:p>
                      <a:r>
                        <a:rPr lang="es-GT" sz="1600" noProof="0" dirty="0"/>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5096715"/>
                  </a:ext>
                </a:extLst>
              </a:tr>
              <a:tr h="315375">
                <a:tc>
                  <a:txBody>
                    <a:bodyPr/>
                    <a:lstStyle/>
                    <a:p>
                      <a:r>
                        <a:rPr lang="es-GT" sz="1600" noProof="0" dirty="0"/>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r"/>
                      <a:r>
                        <a:rPr lang="es-GT" sz="1600"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7199513"/>
                  </a:ext>
                </a:extLst>
              </a:tr>
              <a:tr h="315375">
                <a:tc>
                  <a:txBody>
                    <a:bodyPr/>
                    <a:lstStyle/>
                    <a:p>
                      <a:r>
                        <a:rPr lang="es-GT" sz="1600" b="1" noProof="0" dirty="0"/>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tc>
                  <a:txBody>
                    <a:bodyPr/>
                    <a:lstStyle/>
                    <a:p>
                      <a:pPr algn="r"/>
                      <a:r>
                        <a:rPr lang="es-GT" sz="1600" b="1" noProof="0" dirty="0"/>
                        <a:t>7644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2D086"/>
                    </a:solidFill>
                  </a:tcPr>
                </a:tc>
                <a:extLst>
                  <a:ext uri="{0D108BD9-81ED-4DB2-BD59-A6C34878D82A}">
                    <a16:rowId xmlns:a16="http://schemas.microsoft.com/office/drawing/2014/main" val="1847423158"/>
                  </a:ext>
                </a:extLst>
              </a:tr>
            </a:tbl>
          </a:graphicData>
        </a:graphic>
      </p:graphicFrame>
      <p:sp>
        <p:nvSpPr>
          <p:cNvPr id="4" name="TextBox 3">
            <a:extLst>
              <a:ext uri="{FF2B5EF4-FFF2-40B4-BE49-F238E27FC236}">
                <a16:creationId xmlns:a16="http://schemas.microsoft.com/office/drawing/2014/main" id="{B7FECF2D-3F7E-8D4B-CDBA-884E92870752}"/>
              </a:ext>
            </a:extLst>
          </p:cNvPr>
          <p:cNvSpPr txBox="1"/>
          <p:nvPr/>
        </p:nvSpPr>
        <p:spPr>
          <a:xfrm>
            <a:off x="1898248" y="3235827"/>
            <a:ext cx="8472668" cy="646331"/>
          </a:xfrm>
          <a:prstGeom prst="rect">
            <a:avLst/>
          </a:prstGeom>
          <a:noFill/>
        </p:spPr>
        <p:txBody>
          <a:bodyPr wrap="square" rtlCol="0">
            <a:spAutoFit/>
          </a:bodyPr>
          <a:lstStyle/>
          <a:p>
            <a:pPr algn="ctr"/>
            <a:r>
              <a:rPr lang="es-ES" b="1" dirty="0"/>
              <a:t>Principales zoonosis notificadas por regiones para la salud humana y animal en el segundo semestre de 2023</a:t>
            </a:r>
          </a:p>
        </p:txBody>
      </p:sp>
    </p:spTree>
    <p:extLst>
      <p:ext uri="{BB962C8B-B14F-4D97-AF65-F5344CB8AC3E}">
        <p14:creationId xmlns:p14="http://schemas.microsoft.com/office/powerpoint/2010/main" val="89490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7">
            <a:extLst>
              <a:ext uri="{FF2B5EF4-FFF2-40B4-BE49-F238E27FC236}">
                <a16:creationId xmlns:a16="http://schemas.microsoft.com/office/drawing/2014/main" id="{8954415B-121E-9899-1AEE-225441C0B97D}"/>
              </a:ext>
            </a:extLst>
          </p:cNvPr>
          <p:cNvGraphicFramePr>
            <a:graphicFrameLocks noGrp="1"/>
          </p:cNvGraphicFramePr>
          <p:nvPr>
            <p:extLst>
              <p:ext uri="{D42A27DB-BD31-4B8C-83A1-F6EECF244321}">
                <p14:modId xmlns:p14="http://schemas.microsoft.com/office/powerpoint/2010/main" val="3591272709"/>
              </p:ext>
            </p:extLst>
          </p:nvPr>
        </p:nvGraphicFramePr>
        <p:xfrm>
          <a:off x="158262" y="3235568"/>
          <a:ext cx="11869615" cy="1371600"/>
        </p:xfrm>
        <a:graphic>
          <a:graphicData uri="http://schemas.openxmlformats.org/drawingml/2006/table">
            <a:tbl>
              <a:tblPr firstRow="1" bandRow="1">
                <a:tableStyleId>{21E4AEA4-8DFA-4A89-87EB-49C32662AFE0}</a:tableStyleId>
              </a:tblPr>
              <a:tblGrid>
                <a:gridCol w="859897">
                  <a:extLst>
                    <a:ext uri="{9D8B030D-6E8A-4147-A177-3AD203B41FA5}">
                      <a16:colId xmlns:a16="http://schemas.microsoft.com/office/drawing/2014/main" val="2680597975"/>
                    </a:ext>
                  </a:extLst>
                </a:gridCol>
                <a:gridCol w="1185015">
                  <a:extLst>
                    <a:ext uri="{9D8B030D-6E8A-4147-A177-3AD203B41FA5}">
                      <a16:colId xmlns:a16="http://schemas.microsoft.com/office/drawing/2014/main" val="1800815774"/>
                    </a:ext>
                  </a:extLst>
                </a:gridCol>
                <a:gridCol w="962057">
                  <a:extLst>
                    <a:ext uri="{9D8B030D-6E8A-4147-A177-3AD203B41FA5}">
                      <a16:colId xmlns:a16="http://schemas.microsoft.com/office/drawing/2014/main" val="2941759585"/>
                    </a:ext>
                  </a:extLst>
                </a:gridCol>
                <a:gridCol w="1283677">
                  <a:extLst>
                    <a:ext uri="{9D8B030D-6E8A-4147-A177-3AD203B41FA5}">
                      <a16:colId xmlns:a16="http://schemas.microsoft.com/office/drawing/2014/main" val="1613306227"/>
                    </a:ext>
                  </a:extLst>
                </a:gridCol>
                <a:gridCol w="1565030">
                  <a:extLst>
                    <a:ext uri="{9D8B030D-6E8A-4147-A177-3AD203B41FA5}">
                      <a16:colId xmlns:a16="http://schemas.microsoft.com/office/drawing/2014/main" val="1505218744"/>
                    </a:ext>
                  </a:extLst>
                </a:gridCol>
                <a:gridCol w="1617785">
                  <a:extLst>
                    <a:ext uri="{9D8B030D-6E8A-4147-A177-3AD203B41FA5}">
                      <a16:colId xmlns:a16="http://schemas.microsoft.com/office/drawing/2014/main" val="583479384"/>
                    </a:ext>
                  </a:extLst>
                </a:gridCol>
                <a:gridCol w="1389185">
                  <a:extLst>
                    <a:ext uri="{9D8B030D-6E8A-4147-A177-3AD203B41FA5}">
                      <a16:colId xmlns:a16="http://schemas.microsoft.com/office/drawing/2014/main" val="2761271960"/>
                    </a:ext>
                  </a:extLst>
                </a:gridCol>
                <a:gridCol w="1692509">
                  <a:extLst>
                    <a:ext uri="{9D8B030D-6E8A-4147-A177-3AD203B41FA5}">
                      <a16:colId xmlns:a16="http://schemas.microsoft.com/office/drawing/2014/main" val="603300746"/>
                    </a:ext>
                  </a:extLst>
                </a:gridCol>
                <a:gridCol w="1314460">
                  <a:extLst>
                    <a:ext uri="{9D8B030D-6E8A-4147-A177-3AD203B41FA5}">
                      <a16:colId xmlns:a16="http://schemas.microsoft.com/office/drawing/2014/main" val="3792951320"/>
                    </a:ext>
                  </a:extLst>
                </a:gridCol>
              </a:tblGrid>
              <a:tr h="427893">
                <a:tc rowSpan="2">
                  <a:txBody>
                    <a:bodyPr/>
                    <a:lstStyle/>
                    <a:p>
                      <a:r>
                        <a:rPr lang="es-ES" sz="1200" noProof="0" dirty="0">
                          <a:solidFill>
                            <a:schemeClr val="tx1"/>
                          </a:solidFill>
                        </a:rPr>
                        <a:t>Pueblo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r>
                        <a:rPr lang="es-ES" sz="1200" b="1" noProof="0" dirty="0">
                          <a:solidFill>
                            <a:schemeClr val="tx1"/>
                          </a:solidFill>
                        </a:rPr>
                        <a:t>Casos en menores de 5 años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r>
                        <a:rPr lang="es-ES" sz="1200" b="1" noProof="0" dirty="0">
                          <a:solidFill>
                            <a:schemeClr val="tx1"/>
                          </a:solidFill>
                        </a:rPr>
                        <a:t>Casos en adultos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noProof="0" dirty="0">
                          <a:solidFill>
                            <a:schemeClr val="tx1"/>
                          </a:solidFill>
                        </a:rPr>
                        <a:t>Precipitación (cm)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noProof="0" dirty="0">
                          <a:solidFill>
                            <a:schemeClr val="tx1"/>
                          </a:solidFill>
                        </a:rPr>
                        <a:t>(Semana 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rowSpan="2">
                  <a:txBody>
                    <a:bodyPr/>
                    <a:lstStyle/>
                    <a:p>
                      <a:r>
                        <a:rPr lang="es-ES" sz="1200" b="1" noProof="0" dirty="0">
                          <a:solidFill>
                            <a:schemeClr val="tx1"/>
                          </a:solidFill>
                        </a:rPr>
                        <a:t>Vigilancia de vectores: Recuento de mosquitos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r>
                        <a:rPr lang="es-ES" sz="1200" noProof="0" dirty="0">
                          <a:solidFill>
                            <a:schemeClr val="tx1"/>
                          </a:solidFill>
                        </a:rPr>
                        <a:t>% mosquitos con resistencia larvicida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fr-FR"/>
                    </a:p>
                  </a:txBody>
                  <a:tcPr/>
                </a:tc>
                <a:tc gridSpan="2">
                  <a:txBody>
                    <a:bodyPr/>
                    <a:lstStyle/>
                    <a:p>
                      <a:r>
                        <a:rPr lang="es-ES" sz="1200" noProof="0" dirty="0">
                          <a:solidFill>
                            <a:schemeClr val="tx1"/>
                          </a:solidFill>
                        </a:rPr>
                        <a:t>% de mosquitos resistentes a                   los antimaláricos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fr-FR"/>
                    </a:p>
                  </a:txBody>
                  <a:tcPr/>
                </a:tc>
                <a:extLst>
                  <a:ext uri="{0D108BD9-81ED-4DB2-BD59-A6C34878D82A}">
                    <a16:rowId xmlns:a16="http://schemas.microsoft.com/office/drawing/2014/main" val="3517528653"/>
                  </a:ext>
                </a:extLst>
              </a:tr>
              <a:tr h="342314">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r>
                        <a:rPr lang="es-ES" sz="1200" b="0" noProof="0" dirty="0"/>
                        <a:t>Producto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s-ES" sz="1200" b="0" noProof="0" dirty="0"/>
                        <a:t>Producto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s-ES" sz="1200" b="0" noProof="0" dirty="0"/>
                        <a:t>Fármaco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s-ES" sz="1200" b="0" noProof="0" dirty="0"/>
                        <a:t>Fármaco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73714961"/>
                  </a:ext>
                </a:extLst>
              </a:tr>
              <a:tr h="256735">
                <a:tc>
                  <a:txBody>
                    <a:bodyPr/>
                    <a:lstStyle/>
                    <a:p>
                      <a:r>
                        <a:rPr lang="es-ES" sz="1200" noProof="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5161070"/>
                  </a:ext>
                </a:extLst>
              </a:tr>
              <a:tr h="256735">
                <a:tc>
                  <a:txBody>
                    <a:bodyPr/>
                    <a:lstStyle/>
                    <a:p>
                      <a:r>
                        <a:rPr lang="es-ES" sz="1200" noProof="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ES"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3106346"/>
                  </a:ext>
                </a:extLst>
              </a:tr>
            </a:tbl>
          </a:graphicData>
        </a:graphic>
      </p:graphicFrame>
      <p:graphicFrame>
        <p:nvGraphicFramePr>
          <p:cNvPr id="10" name="Table 7">
            <a:extLst>
              <a:ext uri="{FF2B5EF4-FFF2-40B4-BE49-F238E27FC236}">
                <a16:creationId xmlns:a16="http://schemas.microsoft.com/office/drawing/2014/main" id="{5CDAD26C-0036-982D-102B-AAFB4ABB52E7}"/>
              </a:ext>
            </a:extLst>
          </p:cNvPr>
          <p:cNvGraphicFramePr>
            <a:graphicFrameLocks noGrp="1"/>
          </p:cNvGraphicFramePr>
          <p:nvPr>
            <p:extLst>
              <p:ext uri="{D42A27DB-BD31-4B8C-83A1-F6EECF244321}">
                <p14:modId xmlns:p14="http://schemas.microsoft.com/office/powerpoint/2010/main" val="2214931532"/>
              </p:ext>
            </p:extLst>
          </p:nvPr>
        </p:nvGraphicFramePr>
        <p:xfrm>
          <a:off x="158262" y="4888915"/>
          <a:ext cx="11779739" cy="1463040"/>
        </p:xfrm>
        <a:graphic>
          <a:graphicData uri="http://schemas.openxmlformats.org/drawingml/2006/table">
            <a:tbl>
              <a:tblPr firstRow="1" bandRow="1">
                <a:tableStyleId>{5C22544A-7EE6-4342-B048-85BDC9FD1C3A}</a:tableStyleId>
              </a:tblPr>
              <a:tblGrid>
                <a:gridCol w="892757">
                  <a:extLst>
                    <a:ext uri="{9D8B030D-6E8A-4147-A177-3AD203B41FA5}">
                      <a16:colId xmlns:a16="http://schemas.microsoft.com/office/drawing/2014/main" val="2680597975"/>
                    </a:ext>
                  </a:extLst>
                </a:gridCol>
                <a:gridCol w="1193658">
                  <a:extLst>
                    <a:ext uri="{9D8B030D-6E8A-4147-A177-3AD203B41FA5}">
                      <a16:colId xmlns:a16="http://schemas.microsoft.com/office/drawing/2014/main" val="1800815774"/>
                    </a:ext>
                  </a:extLst>
                </a:gridCol>
                <a:gridCol w="987854">
                  <a:extLst>
                    <a:ext uri="{9D8B030D-6E8A-4147-A177-3AD203B41FA5}">
                      <a16:colId xmlns:a16="http://schemas.microsoft.com/office/drawing/2014/main" val="2941759585"/>
                    </a:ext>
                  </a:extLst>
                </a:gridCol>
                <a:gridCol w="946695">
                  <a:extLst>
                    <a:ext uri="{9D8B030D-6E8A-4147-A177-3AD203B41FA5}">
                      <a16:colId xmlns:a16="http://schemas.microsoft.com/office/drawing/2014/main" val="1613306227"/>
                    </a:ext>
                  </a:extLst>
                </a:gridCol>
                <a:gridCol w="967275">
                  <a:extLst>
                    <a:ext uri="{9D8B030D-6E8A-4147-A177-3AD203B41FA5}">
                      <a16:colId xmlns:a16="http://schemas.microsoft.com/office/drawing/2014/main" val="370118701"/>
                    </a:ext>
                  </a:extLst>
                </a:gridCol>
                <a:gridCol w="884952">
                  <a:extLst>
                    <a:ext uri="{9D8B030D-6E8A-4147-A177-3AD203B41FA5}">
                      <a16:colId xmlns:a16="http://schemas.microsoft.com/office/drawing/2014/main" val="3728423311"/>
                    </a:ext>
                  </a:extLst>
                </a:gridCol>
                <a:gridCol w="1790487">
                  <a:extLst>
                    <a:ext uri="{9D8B030D-6E8A-4147-A177-3AD203B41FA5}">
                      <a16:colId xmlns:a16="http://schemas.microsoft.com/office/drawing/2014/main" val="1505218744"/>
                    </a:ext>
                  </a:extLst>
                </a:gridCol>
                <a:gridCol w="1337720">
                  <a:extLst>
                    <a:ext uri="{9D8B030D-6E8A-4147-A177-3AD203B41FA5}">
                      <a16:colId xmlns:a16="http://schemas.microsoft.com/office/drawing/2014/main" val="583479384"/>
                    </a:ext>
                  </a:extLst>
                </a:gridCol>
                <a:gridCol w="1440621">
                  <a:extLst>
                    <a:ext uri="{9D8B030D-6E8A-4147-A177-3AD203B41FA5}">
                      <a16:colId xmlns:a16="http://schemas.microsoft.com/office/drawing/2014/main" val="603300746"/>
                    </a:ext>
                  </a:extLst>
                </a:gridCol>
                <a:gridCol w="1337720">
                  <a:extLst>
                    <a:ext uri="{9D8B030D-6E8A-4147-A177-3AD203B41FA5}">
                      <a16:colId xmlns:a16="http://schemas.microsoft.com/office/drawing/2014/main" val="3381663057"/>
                    </a:ext>
                  </a:extLst>
                </a:gridCol>
              </a:tblGrid>
              <a:tr h="257175">
                <a:tc rowSpan="2">
                  <a:txBody>
                    <a:bodyPr/>
                    <a:lstStyle/>
                    <a:p>
                      <a:pPr algn="ctr"/>
                      <a:r>
                        <a:rPr lang="es-GT" sz="1200" noProof="0" dirty="0">
                          <a:solidFill>
                            <a:schemeClr val="tx1"/>
                          </a:solidFill>
                        </a:rPr>
                        <a:t>Distrito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ctr"/>
                      <a:r>
                        <a:rPr lang="es-GT" sz="1200" noProof="0" dirty="0">
                          <a:solidFill>
                            <a:schemeClr val="tx1"/>
                          </a:solidFill>
                        </a:rPr>
                        <a:t>Casos humanos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dirty="0"/>
                    </a:p>
                  </a:txBody>
                  <a:tcPr/>
                </a:tc>
                <a:tc gridSpan="3">
                  <a:txBody>
                    <a:bodyPr/>
                    <a:lstStyle/>
                    <a:p>
                      <a:pPr algn="ctr"/>
                      <a:r>
                        <a:rPr lang="es-GT" sz="1200" noProof="0" dirty="0">
                          <a:solidFill>
                            <a:schemeClr val="tx1"/>
                          </a:solidFill>
                        </a:rPr>
                        <a:t>Casos en animales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fr-FR"/>
                    </a:p>
                  </a:txBody>
                  <a:tcPr/>
                </a:tc>
                <a:tc hMerge="1">
                  <a:txBody>
                    <a:bodyPr/>
                    <a:lstStyle/>
                    <a:p>
                      <a:endParaRPr lang="en-US"/>
                    </a:p>
                  </a:txBody>
                  <a:tcPr/>
                </a:tc>
                <a:tc gridSpan="4">
                  <a:txBody>
                    <a:bodyPr/>
                    <a:lstStyle/>
                    <a:p>
                      <a:pPr algn="ctr"/>
                      <a:r>
                        <a:rPr lang="es-GT" sz="1200" noProof="0" dirty="0">
                          <a:solidFill>
                            <a:schemeClr val="tx1"/>
                          </a:solidFill>
                        </a:rPr>
                        <a:t>Vigilancia de garrapatas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sz="1200" dirty="0"/>
                    </a:p>
                  </a:txBody>
                  <a:tcPr/>
                </a:tc>
                <a:tc hMerge="1">
                  <a:txBody>
                    <a:bodyPr/>
                    <a:lstStyle/>
                    <a:p>
                      <a:endParaRPr lang="en-US"/>
                    </a:p>
                  </a:txBody>
                  <a:tcPr/>
                </a:tc>
                <a:extLst>
                  <a:ext uri="{0D108BD9-81ED-4DB2-BD59-A6C34878D82A}">
                    <a16:rowId xmlns:a16="http://schemas.microsoft.com/office/drawing/2014/main" val="1567817438"/>
                  </a:ext>
                </a:extLst>
              </a:tr>
              <a:tr h="600075">
                <a:tc vMerge="1">
                  <a:txBody>
                    <a:bodyPr/>
                    <a:lstStyle/>
                    <a:p>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1200" b="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Fallecido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Ovejas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Ganado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Cabras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 medio de garrapatas colectadas/animal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  garrapatas positivas a FHCC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 garrapatas silvestres colectadas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s-GT" sz="1200" b="0" noProof="0" dirty="0"/>
                        <a:t>%  garrapatas positivas a FHCC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17528653"/>
                  </a:ext>
                </a:extLst>
              </a:tr>
              <a:tr h="257175">
                <a:tc>
                  <a:txBody>
                    <a:bodyPr/>
                    <a:lstStyle/>
                    <a:p>
                      <a:r>
                        <a:rPr lang="es-GT" sz="1200" noProof="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5161070"/>
                  </a:ext>
                </a:extLst>
              </a:tr>
              <a:tr h="257175">
                <a:tc>
                  <a:txBody>
                    <a:bodyPr/>
                    <a:lstStyle/>
                    <a:p>
                      <a:r>
                        <a:rPr lang="en-US"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8322196"/>
                  </a:ext>
                </a:extLst>
              </a:tr>
            </a:tbl>
          </a:graphicData>
        </a:graphic>
      </p:graphicFrame>
      <p:sp>
        <p:nvSpPr>
          <p:cNvPr id="6" name="TextBox 5">
            <a:extLst>
              <a:ext uri="{FF2B5EF4-FFF2-40B4-BE49-F238E27FC236}">
                <a16:creationId xmlns:a16="http://schemas.microsoft.com/office/drawing/2014/main" id="{F2C712A2-E8BA-7DA5-0C01-9FD405985135}"/>
              </a:ext>
            </a:extLst>
          </p:cNvPr>
          <p:cNvSpPr txBox="1"/>
          <p:nvPr/>
        </p:nvSpPr>
        <p:spPr>
          <a:xfrm>
            <a:off x="803029" y="1290483"/>
            <a:ext cx="3616235" cy="369332"/>
          </a:xfrm>
          <a:prstGeom prst="rect">
            <a:avLst/>
          </a:prstGeom>
          <a:noFill/>
        </p:spPr>
        <p:txBody>
          <a:bodyPr wrap="square" rtlCol="0">
            <a:spAutoFit/>
          </a:bodyPr>
          <a:lstStyle/>
          <a:p>
            <a:r>
              <a:rPr lang="es-ES" b="1" dirty="0">
                <a:latin typeface="+mn-lt"/>
              </a:rPr>
              <a:t>Enfermedades zoonóticas</a:t>
            </a:r>
          </a:p>
        </p:txBody>
      </p:sp>
      <p:sp>
        <p:nvSpPr>
          <p:cNvPr id="8" name="TextBox 7">
            <a:extLst>
              <a:ext uri="{FF2B5EF4-FFF2-40B4-BE49-F238E27FC236}">
                <a16:creationId xmlns:a16="http://schemas.microsoft.com/office/drawing/2014/main" id="{A31831B1-9DC0-88A4-9AB3-6289411B9F92}"/>
              </a:ext>
            </a:extLst>
          </p:cNvPr>
          <p:cNvSpPr txBox="1"/>
          <p:nvPr/>
        </p:nvSpPr>
        <p:spPr>
          <a:xfrm>
            <a:off x="855783" y="2910958"/>
            <a:ext cx="5398405" cy="369332"/>
          </a:xfrm>
          <a:prstGeom prst="rect">
            <a:avLst/>
          </a:prstGeom>
          <a:noFill/>
        </p:spPr>
        <p:txBody>
          <a:bodyPr wrap="square" rtlCol="0">
            <a:spAutoFit/>
          </a:bodyPr>
          <a:lstStyle/>
          <a:p>
            <a:r>
              <a:rPr lang="es-ES" b="1" dirty="0">
                <a:latin typeface="+mn-lt"/>
              </a:rPr>
              <a:t>Enfermedades </a:t>
            </a:r>
            <a:r>
              <a:rPr lang="es-ES" b="1" dirty="0"/>
              <a:t>transmitidas por vectores</a:t>
            </a:r>
          </a:p>
        </p:txBody>
      </p:sp>
      <p:sp>
        <p:nvSpPr>
          <p:cNvPr id="11" name="TextBox 10">
            <a:extLst>
              <a:ext uri="{FF2B5EF4-FFF2-40B4-BE49-F238E27FC236}">
                <a16:creationId xmlns:a16="http://schemas.microsoft.com/office/drawing/2014/main" id="{49E6C5FA-40EF-FE25-962C-2A3B1A92A17E}"/>
              </a:ext>
            </a:extLst>
          </p:cNvPr>
          <p:cNvSpPr txBox="1"/>
          <p:nvPr/>
        </p:nvSpPr>
        <p:spPr>
          <a:xfrm>
            <a:off x="908538" y="4565481"/>
            <a:ext cx="5398405" cy="369332"/>
          </a:xfrm>
          <a:prstGeom prst="rect">
            <a:avLst/>
          </a:prstGeom>
          <a:noFill/>
        </p:spPr>
        <p:txBody>
          <a:bodyPr wrap="square" rtlCol="0">
            <a:spAutoFit/>
          </a:bodyPr>
          <a:lstStyle/>
          <a:p>
            <a:r>
              <a:rPr lang="es-ES" b="1" dirty="0">
                <a:latin typeface="+mn-lt"/>
              </a:rPr>
              <a:t>Zoonosis</a:t>
            </a:r>
          </a:p>
        </p:txBody>
      </p:sp>
      <p:graphicFrame>
        <p:nvGraphicFramePr>
          <p:cNvPr id="5" name="Table 7">
            <a:extLst>
              <a:ext uri="{FF2B5EF4-FFF2-40B4-BE49-F238E27FC236}">
                <a16:creationId xmlns:a16="http://schemas.microsoft.com/office/drawing/2014/main" id="{7F48A2D6-284B-E0BA-90E1-7CA200AC42B8}"/>
              </a:ext>
            </a:extLst>
          </p:cNvPr>
          <p:cNvGraphicFramePr>
            <a:graphicFrameLocks noGrp="1"/>
          </p:cNvGraphicFramePr>
          <p:nvPr>
            <p:extLst>
              <p:ext uri="{D42A27DB-BD31-4B8C-83A1-F6EECF244321}">
                <p14:modId xmlns:p14="http://schemas.microsoft.com/office/powerpoint/2010/main" val="2069085476"/>
              </p:ext>
            </p:extLst>
          </p:nvPr>
        </p:nvGraphicFramePr>
        <p:xfrm>
          <a:off x="123092" y="1635369"/>
          <a:ext cx="11939954" cy="1282162"/>
        </p:xfrm>
        <a:graphic>
          <a:graphicData uri="http://schemas.openxmlformats.org/drawingml/2006/table">
            <a:tbl>
              <a:tblPr>
                <a:tableStyleId>{93296810-A885-4BE3-A3E7-6D5BEEA58F35}</a:tableStyleId>
              </a:tblPr>
              <a:tblGrid>
                <a:gridCol w="722125">
                  <a:extLst>
                    <a:ext uri="{9D8B030D-6E8A-4147-A177-3AD203B41FA5}">
                      <a16:colId xmlns:a16="http://schemas.microsoft.com/office/drawing/2014/main" val="2680597975"/>
                    </a:ext>
                  </a:extLst>
                </a:gridCol>
                <a:gridCol w="827799">
                  <a:extLst>
                    <a:ext uri="{9D8B030D-6E8A-4147-A177-3AD203B41FA5}">
                      <a16:colId xmlns:a16="http://schemas.microsoft.com/office/drawing/2014/main" val="1800815774"/>
                    </a:ext>
                  </a:extLst>
                </a:gridCol>
                <a:gridCol w="1074380">
                  <a:extLst>
                    <a:ext uri="{9D8B030D-6E8A-4147-A177-3AD203B41FA5}">
                      <a16:colId xmlns:a16="http://schemas.microsoft.com/office/drawing/2014/main" val="3532553815"/>
                    </a:ext>
                  </a:extLst>
                </a:gridCol>
                <a:gridCol w="898251">
                  <a:extLst>
                    <a:ext uri="{9D8B030D-6E8A-4147-A177-3AD203B41FA5}">
                      <a16:colId xmlns:a16="http://schemas.microsoft.com/office/drawing/2014/main" val="2941759585"/>
                    </a:ext>
                  </a:extLst>
                </a:gridCol>
                <a:gridCol w="915865">
                  <a:extLst>
                    <a:ext uri="{9D8B030D-6E8A-4147-A177-3AD203B41FA5}">
                      <a16:colId xmlns:a16="http://schemas.microsoft.com/office/drawing/2014/main" val="1536025085"/>
                    </a:ext>
                  </a:extLst>
                </a:gridCol>
                <a:gridCol w="986316">
                  <a:extLst>
                    <a:ext uri="{9D8B030D-6E8A-4147-A177-3AD203B41FA5}">
                      <a16:colId xmlns:a16="http://schemas.microsoft.com/office/drawing/2014/main" val="1613306227"/>
                    </a:ext>
                  </a:extLst>
                </a:gridCol>
                <a:gridCol w="942552">
                  <a:extLst>
                    <a:ext uri="{9D8B030D-6E8A-4147-A177-3AD203B41FA5}">
                      <a16:colId xmlns:a16="http://schemas.microsoft.com/office/drawing/2014/main" val="2081523033"/>
                    </a:ext>
                  </a:extLst>
                </a:gridCol>
                <a:gridCol w="906789">
                  <a:extLst>
                    <a:ext uri="{9D8B030D-6E8A-4147-A177-3AD203B41FA5}">
                      <a16:colId xmlns:a16="http://schemas.microsoft.com/office/drawing/2014/main" val="3728423311"/>
                    </a:ext>
                  </a:extLst>
                </a:gridCol>
                <a:gridCol w="951091">
                  <a:extLst>
                    <a:ext uri="{9D8B030D-6E8A-4147-A177-3AD203B41FA5}">
                      <a16:colId xmlns:a16="http://schemas.microsoft.com/office/drawing/2014/main" val="3265313853"/>
                    </a:ext>
                  </a:extLst>
                </a:gridCol>
                <a:gridCol w="827800">
                  <a:extLst>
                    <a:ext uri="{9D8B030D-6E8A-4147-A177-3AD203B41FA5}">
                      <a16:colId xmlns:a16="http://schemas.microsoft.com/office/drawing/2014/main" val="1505218744"/>
                    </a:ext>
                  </a:extLst>
                </a:gridCol>
                <a:gridCol w="915865">
                  <a:extLst>
                    <a:ext uri="{9D8B030D-6E8A-4147-A177-3AD203B41FA5}">
                      <a16:colId xmlns:a16="http://schemas.microsoft.com/office/drawing/2014/main" val="3621803960"/>
                    </a:ext>
                  </a:extLst>
                </a:gridCol>
                <a:gridCol w="880638">
                  <a:extLst>
                    <a:ext uri="{9D8B030D-6E8A-4147-A177-3AD203B41FA5}">
                      <a16:colId xmlns:a16="http://schemas.microsoft.com/office/drawing/2014/main" val="583479384"/>
                    </a:ext>
                  </a:extLst>
                </a:gridCol>
                <a:gridCol w="1090483">
                  <a:extLst>
                    <a:ext uri="{9D8B030D-6E8A-4147-A177-3AD203B41FA5}">
                      <a16:colId xmlns:a16="http://schemas.microsoft.com/office/drawing/2014/main" val="472019722"/>
                    </a:ext>
                  </a:extLst>
                </a:gridCol>
              </a:tblGrid>
              <a:tr h="281450">
                <a:tc rowSpan="3">
                  <a:txBody>
                    <a:bodyPr/>
                    <a:lstStyle/>
                    <a:p>
                      <a:r>
                        <a:rPr lang="es-GT" sz="1200" b="1" noProof="0" dirty="0">
                          <a:solidFill>
                            <a:schemeClr val="tx1"/>
                          </a:solidFill>
                        </a:rPr>
                        <a:t>Región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gridSpan="4">
                  <a:txBody>
                    <a:bodyPr/>
                    <a:lstStyle/>
                    <a:p>
                      <a:pPr algn="ctr"/>
                      <a:r>
                        <a:rPr lang="es-GT" sz="1200" b="1" noProof="0" dirty="0">
                          <a:solidFill>
                            <a:schemeClr val="tx1"/>
                          </a:solidFill>
                        </a:rPr>
                        <a:t>Influenza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hMerge="1">
                  <a:txBody>
                    <a:bodyPr/>
                    <a:lstStyle/>
                    <a:p>
                      <a:endParaRPr lang="en-US" dirty="0"/>
                    </a:p>
                  </a:txBody>
                  <a:tcPr/>
                </a:tc>
                <a:tc hMerge="1">
                  <a:txBody>
                    <a:bodyPr/>
                    <a:lstStyle/>
                    <a:p>
                      <a:endParaRPr lang="fr-FR"/>
                    </a:p>
                  </a:txBody>
                  <a:tcPr/>
                </a:tc>
                <a:tc gridSpan="4">
                  <a:txBody>
                    <a:bodyPr/>
                    <a:lstStyle/>
                    <a:p>
                      <a:pPr algn="ctr"/>
                      <a:r>
                        <a:rPr lang="es-GT" sz="1200" b="1" noProof="0" dirty="0">
                          <a:solidFill>
                            <a:schemeClr val="tx1"/>
                          </a:solidFill>
                        </a:rPr>
                        <a:t>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hMerge="1">
                  <a:txBody>
                    <a:bodyPr/>
                    <a:lstStyle/>
                    <a:p>
                      <a:endParaRPr lang="en-US"/>
                    </a:p>
                  </a:txBody>
                  <a:tcPr/>
                </a:tc>
                <a:tc hMerge="1">
                  <a:txBody>
                    <a:bodyPr/>
                    <a:lstStyle/>
                    <a:p>
                      <a:endParaRPr lang="fr-FR"/>
                    </a:p>
                  </a:txBody>
                  <a:tcPr/>
                </a:tc>
                <a:tc gridSpan="4">
                  <a:txBody>
                    <a:bodyPr/>
                    <a:lstStyle/>
                    <a:p>
                      <a:pPr algn="ctr"/>
                      <a:r>
                        <a:rPr lang="es-GT" sz="1200" b="1" noProof="0" dirty="0">
                          <a:solidFill>
                            <a:schemeClr val="tx1"/>
                          </a:solidFill>
                        </a:rPr>
                        <a:t>Ántrax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hMerge="1">
                  <a:txBody>
                    <a:bodyPr/>
                    <a:lstStyle/>
                    <a:p>
                      <a:endParaRPr lang="en-US"/>
                    </a:p>
                  </a:txBody>
                  <a:tcPr/>
                </a:tc>
                <a:tc hMerge="1">
                  <a:txBody>
                    <a:bodyPr/>
                    <a:lstStyle/>
                    <a:p>
                      <a:endParaRPr lang="fr-FR"/>
                    </a:p>
                  </a:txBody>
                  <a:tcPr/>
                </a:tc>
                <a:extLst>
                  <a:ext uri="{0D108BD9-81ED-4DB2-BD59-A6C34878D82A}">
                    <a16:rowId xmlns:a16="http://schemas.microsoft.com/office/drawing/2014/main" val="1567817438"/>
                  </a:ext>
                </a:extLst>
              </a:tr>
              <a:tr h="281450">
                <a:tc vMerge="1">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s-GT" sz="1200" noProof="0" dirty="0"/>
                        <a:t>Humano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s-GT" sz="1200" noProof="0" dirty="0"/>
                        <a:t>Animales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s-GT" sz="1200" noProof="0" dirty="0"/>
                        <a:t>Humano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s-GT" sz="1200" noProof="0" dirty="0"/>
                        <a:t>Animales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s-GT" sz="1200" noProof="0" dirty="0"/>
                        <a:t>Humano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tc gridSpan="2">
                  <a:txBody>
                    <a:bodyPr/>
                    <a:lstStyle/>
                    <a:p>
                      <a:pPr algn="ctr"/>
                      <a:r>
                        <a:rPr lang="es-GT" sz="1200" noProof="0" dirty="0"/>
                        <a:t>Animales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fr-FR"/>
                    </a:p>
                  </a:txBody>
                  <a:tcPr/>
                </a:tc>
                <a:extLst>
                  <a:ext uri="{0D108BD9-81ED-4DB2-BD59-A6C34878D82A}">
                    <a16:rowId xmlns:a16="http://schemas.microsoft.com/office/drawing/2014/main" val="3517528653"/>
                  </a:ext>
                </a:extLst>
              </a:tr>
              <a:tr h="437812">
                <a:tc vMerge="1">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GT" sz="1100" noProof="0" dirty="0"/>
                        <a:t>Sospecha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s-GT" sz="110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Sospecha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Sospecha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Sospecha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Sospecha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Sospecha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GT" sz="1100" noProof="0" dirty="0"/>
                        <a:t>Confirmado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75161070"/>
                  </a:ext>
                </a:extLst>
              </a:tr>
              <a:tr h="281450">
                <a:tc>
                  <a:txBody>
                    <a:bodyPr/>
                    <a:lstStyle/>
                    <a:p>
                      <a:r>
                        <a:rPr lang="es-GT" sz="1200" noProof="0" dirty="0"/>
                        <a:t>Casos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s-GT" sz="12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8322196"/>
                  </a:ext>
                </a:extLst>
              </a:tr>
            </a:tbl>
          </a:graphicData>
        </a:graphic>
      </p:graphicFrame>
      <p:sp>
        <p:nvSpPr>
          <p:cNvPr id="12" name="Title 1">
            <a:extLst>
              <a:ext uri="{FF2B5EF4-FFF2-40B4-BE49-F238E27FC236}">
                <a16:creationId xmlns:a16="http://schemas.microsoft.com/office/drawing/2014/main" id="{8A547250-37FC-0B9C-07CA-4EE211F09940}"/>
              </a:ext>
            </a:extLst>
          </p:cNvPr>
          <p:cNvSpPr>
            <a:spLocks noGrp="1"/>
          </p:cNvSpPr>
          <p:nvPr>
            <p:ph type="title"/>
          </p:nvPr>
        </p:nvSpPr>
        <p:spPr>
          <a:xfrm>
            <a:off x="826477" y="490416"/>
            <a:ext cx="10515600" cy="800100"/>
          </a:xfrm>
        </p:spPr>
        <p:txBody>
          <a:bodyPr/>
          <a:lstStyle/>
          <a:p>
            <a:r>
              <a:rPr lang="es-ES" dirty="0"/>
              <a:t>Ejemplos</a:t>
            </a:r>
          </a:p>
        </p:txBody>
      </p:sp>
    </p:spTree>
    <p:extLst>
      <p:ext uri="{BB962C8B-B14F-4D97-AF65-F5344CB8AC3E}">
        <p14:creationId xmlns:p14="http://schemas.microsoft.com/office/powerpoint/2010/main" val="137307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0"/>
            <a:ext cx="10792326" cy="1257300"/>
          </a:xfrm>
        </p:spPr>
        <p:txBody>
          <a:bodyPr/>
          <a:lstStyle/>
          <a:p>
            <a:r>
              <a:rPr lang="es-ES" dirty="0">
                <a:latin typeface="Franklin Gothic Medium"/>
              </a:rPr>
              <a:t>Actividad 4: Informática de salud pública </a:t>
            </a:r>
            <a:r>
              <a:rPr lang="es-ES" dirty="0">
                <a:latin typeface="Arial" panose="020B0604020202020204" pitchFamily="34" charset="0"/>
                <a:cs typeface="Arial" panose="020B0604020202020204" pitchFamily="34" charset="0"/>
              </a:rPr>
              <a:t>- </a:t>
            </a:r>
            <a:r>
              <a:rPr lang="es-ES" dirty="0">
                <a:latin typeface="Franklin Gothic Medium"/>
              </a:rPr>
              <a:t>Visualización de datos de vigilancia</a:t>
            </a:r>
            <a:endParaRPr lang="es-ES" dirty="0"/>
          </a:p>
        </p:txBody>
      </p:sp>
      <p:sp>
        <p:nvSpPr>
          <p:cNvPr id="4" name="Content Placeholder 3"/>
          <p:cNvSpPr>
            <a:spLocks noGrp="1"/>
          </p:cNvSpPr>
          <p:nvPr>
            <p:ph sz="half" idx="2"/>
          </p:nvPr>
        </p:nvSpPr>
        <p:spPr/>
        <p:txBody>
          <a:bodyPr/>
          <a:lstStyle/>
          <a:p>
            <a:pPr marL="0" indent="0">
              <a:buSzPct val="100000"/>
              <a:buNone/>
            </a:pPr>
            <a:r>
              <a:rPr lang="es-ES" b="1" dirty="0">
                <a:solidFill>
                  <a:srgbClr val="00953A"/>
                </a:solidFill>
                <a:cs typeface="Calibri" panose="020F0502020204030204" pitchFamily="34" charset="0"/>
              </a:rPr>
              <a:t>¿Qué hay en tu pared?</a:t>
            </a:r>
          </a:p>
          <a:p>
            <a:pPr lvl="1">
              <a:buSzPct val="100000"/>
            </a:pPr>
            <a:r>
              <a:rPr lang="es-ES" dirty="0">
                <a:cs typeface="Calibri" panose="020F0502020204030204" pitchFamily="34" charset="0"/>
              </a:rPr>
              <a:t>El participante elaborará infografías (por ejemplo, tablas, gráficos) como parte de la Actividad 1 (Informe semanal de vigilancia)</a:t>
            </a:r>
          </a:p>
          <a:p>
            <a:pPr lvl="1">
              <a:buSzPct val="100000"/>
            </a:pPr>
            <a:r>
              <a:rPr lang="es-ES" dirty="0">
                <a:cs typeface="Calibri" panose="020F0502020204030204" pitchFamily="34" charset="0"/>
              </a:rPr>
              <a:t>El participante deberá exponer sus tablas y gráficas en su lugar </a:t>
            </a:r>
            <a:br>
              <a:rPr lang="es-ES" dirty="0">
                <a:cs typeface="Calibri" panose="020F0502020204030204" pitchFamily="34" charset="0"/>
              </a:rPr>
            </a:br>
            <a:r>
              <a:rPr lang="es-ES" dirty="0">
                <a:cs typeface="Calibri" panose="020F0502020204030204" pitchFamily="34" charset="0"/>
              </a:rPr>
              <a:t>de trabajo</a:t>
            </a:r>
          </a:p>
          <a:p>
            <a:pPr lvl="1">
              <a:buSzPct val="100000"/>
            </a:pPr>
            <a:r>
              <a:rPr lang="es-ES" dirty="0">
                <a:cs typeface="Calibri" panose="020F0502020204030204" pitchFamily="34" charset="0"/>
              </a:rPr>
              <a:t>Los mentores trabajarán con el participante para apoyar su trabajo y colocarlo en la pared de su lugar de trabajo</a:t>
            </a:r>
          </a:p>
          <a:p>
            <a:pPr>
              <a:buSzPct val="75000"/>
              <a:buFont typeface="Wingdings" panose="05000000000000000000" pitchFamily="2" charset="2"/>
              <a:buChar char="q"/>
            </a:pPr>
            <a:endParaRPr lang="es-E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7582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¿Está en su pared?</a:t>
            </a:r>
          </a:p>
        </p:txBody>
      </p:sp>
      <p:pic>
        <p:nvPicPr>
          <p:cNvPr id="3" name="Picture 2" descr="Text&#10;&#10;Description automatically generated with medium confidence">
            <a:extLst>
              <a:ext uri="{FF2B5EF4-FFF2-40B4-BE49-F238E27FC236}">
                <a16:creationId xmlns:a16="http://schemas.microsoft.com/office/drawing/2014/main" id="{12E4F65F-8E82-4EB0-A764-DCE28E63D0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911" t="17170" b="19078"/>
          <a:stretch/>
        </p:blipFill>
        <p:spPr>
          <a:xfrm>
            <a:off x="1369698" y="3994432"/>
            <a:ext cx="3787641" cy="2583880"/>
          </a:xfrm>
          <a:prstGeom prst="rect">
            <a:avLst/>
          </a:prstGeom>
          <a:ln>
            <a:solidFill>
              <a:schemeClr val="tx1"/>
            </a:solidFill>
          </a:ln>
        </p:spPr>
      </p:pic>
      <p:pic>
        <p:nvPicPr>
          <p:cNvPr id="6" name="Picture 3" descr="\\cdc.gov\private\L302\acl9\Central America FETP\Fotos\Fotos\03 Basic FETP\Jutiapa 2010\Mar 2010 TOT Jutiapa\IMG_6127.jpg">
            <a:extLst>
              <a:ext uri="{FF2B5EF4-FFF2-40B4-BE49-F238E27FC236}">
                <a16:creationId xmlns:a16="http://schemas.microsoft.com/office/drawing/2014/main" id="{387B05DC-ACC3-39A8-A083-759118D43C27}"/>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l="21583" t="19632" r="1" b="17832"/>
          <a:stretch/>
        </p:blipFill>
        <p:spPr bwMode="auto">
          <a:xfrm>
            <a:off x="838200" y="1596473"/>
            <a:ext cx="3843991" cy="2298867"/>
          </a:xfrm>
          <a:prstGeom prst="rect">
            <a:avLst/>
          </a:prstGeom>
          <a:noFill/>
          <a:ln w="9525">
            <a:solidFill>
              <a:schemeClr val="tx1"/>
            </a:solidFill>
            <a:miter lim="800000"/>
            <a:headEnd/>
            <a:tailEnd/>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pic>
        <p:nvPicPr>
          <p:cNvPr id="7" name="Picture 2" descr="\\cdc.gov\private\L302\acl9\Central America FETP\Fotos\Fotos\03 Basic FETP\Jutiapa 2010\Mar 2010 TOT Jutiapa\IMG_6126.jpg">
            <a:extLst>
              <a:ext uri="{FF2B5EF4-FFF2-40B4-BE49-F238E27FC236}">
                <a16:creationId xmlns:a16="http://schemas.microsoft.com/office/drawing/2014/main" id="{29A91CA3-9976-E92C-9459-DD61AEF16A3E}"/>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16976" t="16274" r="12893" b="31914"/>
          <a:stretch/>
        </p:blipFill>
        <p:spPr bwMode="auto">
          <a:xfrm>
            <a:off x="4818940" y="1596473"/>
            <a:ext cx="4142221" cy="2295144"/>
          </a:xfrm>
          <a:prstGeom prst="rect">
            <a:avLst/>
          </a:prstGeom>
          <a:noFill/>
          <a:ln w="19050">
            <a:solidFill>
              <a:schemeClr val="tx1"/>
            </a:solidFill>
            <a:miter lim="800000"/>
            <a:headEnd/>
            <a:tailEnd/>
          </a:ln>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pic>
        <p:nvPicPr>
          <p:cNvPr id="8" name="Picture 7">
            <a:extLst>
              <a:ext uri="{FF2B5EF4-FFF2-40B4-BE49-F238E27FC236}">
                <a16:creationId xmlns:a16="http://schemas.microsoft.com/office/drawing/2014/main" id="{6E069402-2971-04C2-15EA-4075CD92A15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68961" y="3994432"/>
            <a:ext cx="3447475" cy="2585606"/>
          </a:xfrm>
          <a:prstGeom prst="rect">
            <a:avLst/>
          </a:prstGeom>
          <a:ln>
            <a:solidFill>
              <a:schemeClr val="tx1"/>
            </a:solidFill>
          </a:ln>
        </p:spPr>
      </p:pic>
      <p:sp>
        <p:nvSpPr>
          <p:cNvPr id="4" name="TextBox 3">
            <a:extLst>
              <a:ext uri="{FF2B5EF4-FFF2-40B4-BE49-F238E27FC236}">
                <a16:creationId xmlns:a16="http://schemas.microsoft.com/office/drawing/2014/main" id="{07619779-46E8-40E5-902E-EEB7E3C37156}"/>
              </a:ext>
            </a:extLst>
          </p:cNvPr>
          <p:cNvSpPr txBox="1"/>
          <p:nvPr/>
        </p:nvSpPr>
        <p:spPr>
          <a:xfrm>
            <a:off x="567268" y="6543274"/>
            <a:ext cx="3784921"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dirty="0" err="1"/>
              <a:t>foto</a:t>
            </a:r>
            <a:r>
              <a:rPr lang="en-US" sz="900" dirty="0"/>
              <a:t> : Michele Evering-Watley</a:t>
            </a:r>
          </a:p>
        </p:txBody>
      </p:sp>
    </p:spTree>
    <p:extLst>
      <p:ext uri="{BB962C8B-B14F-4D97-AF65-F5344CB8AC3E}">
        <p14:creationId xmlns:p14="http://schemas.microsoft.com/office/powerpoint/2010/main" val="226315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GT" noProof="0" dirty="0"/>
              <a:t>¿Qué hay en su pared? (1/4)</a:t>
            </a:r>
          </a:p>
        </p:txBody>
      </p:sp>
      <p:graphicFrame>
        <p:nvGraphicFramePr>
          <p:cNvPr id="6" name="Chart 5">
            <a:extLst>
              <a:ext uri="{FF2B5EF4-FFF2-40B4-BE49-F238E27FC236}">
                <a16:creationId xmlns:a16="http://schemas.microsoft.com/office/drawing/2014/main" id="{273FC111-A2BE-F973-123B-FFC5F8F74ED7}"/>
              </a:ext>
            </a:extLst>
          </p:cNvPr>
          <p:cNvGraphicFramePr/>
          <p:nvPr>
            <p:extLst>
              <p:ext uri="{D42A27DB-BD31-4B8C-83A1-F6EECF244321}">
                <p14:modId xmlns:p14="http://schemas.microsoft.com/office/powerpoint/2010/main" val="502727484"/>
              </p:ext>
            </p:extLst>
          </p:nvPr>
        </p:nvGraphicFramePr>
        <p:xfrm>
          <a:off x="2123124" y="2260694"/>
          <a:ext cx="8209591" cy="4165506"/>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5">
            <a:extLst>
              <a:ext uri="{FF2B5EF4-FFF2-40B4-BE49-F238E27FC236}">
                <a16:creationId xmlns:a16="http://schemas.microsoft.com/office/drawing/2014/main" id="{4D88C297-924E-41E7-74F8-EEBE51BA48ED}"/>
              </a:ext>
            </a:extLst>
          </p:cNvPr>
          <p:cNvSpPr txBox="1">
            <a:spLocks/>
          </p:cNvSpPr>
          <p:nvPr/>
        </p:nvSpPr>
        <p:spPr>
          <a:xfrm>
            <a:off x="838200" y="1491558"/>
            <a:ext cx="10515600" cy="5348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altLang="en-US" sz="2000" b="1" dirty="0"/>
              <a:t>Casos de sarampión y diarrea por semana, </a:t>
            </a:r>
          </a:p>
          <a:p>
            <a:pPr marL="0" indent="0" algn="ctr">
              <a:lnSpc>
                <a:spcPct val="100000"/>
              </a:lnSpc>
              <a:spcBef>
                <a:spcPts val="0"/>
              </a:spcBef>
              <a:buFont typeface="Arial" panose="020B0604020202020204" pitchFamily="34" charset="0"/>
              <a:buNone/>
            </a:pPr>
            <a:r>
              <a:rPr lang="en-US" altLang="en-US" sz="2000" b="1" dirty="0"/>
              <a:t>Distrito X, 2024</a:t>
            </a:r>
          </a:p>
          <a:p>
            <a:pPr marL="0" indent="0">
              <a:lnSpc>
                <a:spcPct val="100000"/>
              </a:lnSpc>
              <a:spcBef>
                <a:spcPts val="0"/>
              </a:spcBef>
              <a:buFont typeface="Arial" panose="020B0604020202020204" pitchFamily="34" charset="0"/>
              <a:buNone/>
            </a:pPr>
            <a:endParaRPr lang="en-US" altLang="en-US" sz="2000" dirty="0"/>
          </a:p>
          <a:p>
            <a:pPr>
              <a:lnSpc>
                <a:spcPct val="100000"/>
              </a:lnSpc>
              <a:spcBef>
                <a:spcPts val="0"/>
              </a:spcBef>
            </a:pPr>
            <a:endParaRPr lang="en-US" sz="2000" dirty="0"/>
          </a:p>
          <a:p>
            <a:pPr marL="0" indent="0">
              <a:lnSpc>
                <a:spcPct val="100000"/>
              </a:lnSpc>
              <a:spcBef>
                <a:spcPts val="0"/>
              </a:spcBef>
              <a:buFont typeface="Arial" panose="020B0604020202020204" pitchFamily="34" charset="0"/>
              <a:buNone/>
            </a:pPr>
            <a:endParaRPr lang="en-US" sz="2000" dirty="0"/>
          </a:p>
        </p:txBody>
      </p:sp>
    </p:spTree>
    <p:extLst>
      <p:ext uri="{BB962C8B-B14F-4D97-AF65-F5344CB8AC3E}">
        <p14:creationId xmlns:p14="http://schemas.microsoft.com/office/powerpoint/2010/main" val="2867685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193AAA9-317E-8822-2EF5-C48184864D8F}"/>
              </a:ext>
            </a:extLst>
          </p:cNvPr>
          <p:cNvSpPr>
            <a:spLocks noGrp="1"/>
          </p:cNvSpPr>
          <p:nvPr>
            <p:ph sz="half" idx="2"/>
          </p:nvPr>
        </p:nvSpPr>
        <p:spPr/>
        <p:txBody>
          <a:bodyPr/>
          <a:lstStyle/>
          <a:p>
            <a:pPr marL="0" indent="0" algn="ctr">
              <a:buNone/>
            </a:pPr>
            <a:r>
              <a:rPr lang="en-US" sz="2000" b="1" baseline="0" dirty="0">
                <a:solidFill>
                  <a:schemeClr val="tx1"/>
                </a:solidFill>
                <a:latin typeface="Arial" panose="020B0604020202020204" pitchFamily="34" charset="0"/>
              </a:rPr>
              <a:t>Casos sospechosos de sarampión por semana, País X, 2024</a:t>
            </a:r>
          </a:p>
          <a:p>
            <a:pPr marL="0" indent="0" algn="ctr">
              <a:buNone/>
            </a:pPr>
            <a:endParaRPr lang="en-US" sz="2000" dirty="0"/>
          </a:p>
        </p:txBody>
      </p:sp>
      <p:sp>
        <p:nvSpPr>
          <p:cNvPr id="2" name="Title 1"/>
          <p:cNvSpPr>
            <a:spLocks noGrp="1"/>
          </p:cNvSpPr>
          <p:nvPr>
            <p:ph type="title"/>
          </p:nvPr>
        </p:nvSpPr>
        <p:spPr/>
        <p:txBody>
          <a:bodyPr/>
          <a:lstStyle/>
          <a:p>
            <a:r>
              <a:rPr lang="es-GT" noProof="0" dirty="0"/>
              <a:t>¿Qué hay en su pared? (2/4)</a:t>
            </a:r>
          </a:p>
        </p:txBody>
      </p:sp>
      <p:graphicFrame>
        <p:nvGraphicFramePr>
          <p:cNvPr id="4" name="Chart 3"/>
          <p:cNvGraphicFramePr>
            <a:graphicFrameLocks/>
          </p:cNvGraphicFramePr>
          <p:nvPr>
            <p:extLst>
              <p:ext uri="{D42A27DB-BD31-4B8C-83A1-F6EECF244321}">
                <p14:modId xmlns:p14="http://schemas.microsoft.com/office/powerpoint/2010/main" val="179286205"/>
              </p:ext>
            </p:extLst>
          </p:nvPr>
        </p:nvGraphicFramePr>
        <p:xfrm>
          <a:off x="838200" y="1922797"/>
          <a:ext cx="10515600" cy="46930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29409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69833AB8-4955-A13C-971D-2F4FF99E0F8F}"/>
              </a:ext>
            </a:extLst>
          </p:cNvPr>
          <p:cNvSpPr>
            <a:spLocks noGrp="1"/>
          </p:cNvSpPr>
          <p:nvPr>
            <p:ph sz="half" idx="2"/>
          </p:nvPr>
        </p:nvSpPr>
        <p:spPr/>
        <p:txBody>
          <a:bodyPr/>
          <a:lstStyle/>
          <a:p>
            <a:pPr marL="0" indent="0" algn="ctr">
              <a:buNone/>
            </a:pPr>
            <a:r>
              <a:rPr lang="es-ES" altLang="en-US" sz="2000" b="1" dirty="0"/>
              <a:t>Oportunidad* de los informes de los centros sanitarios, Distrito X, 2023</a:t>
            </a:r>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altLang="en-US" sz="2000" dirty="0"/>
          </a:p>
          <a:p>
            <a:pPr marL="0" indent="0">
              <a:buNone/>
            </a:pPr>
            <a:endParaRPr lang="es-ES" sz="2000" dirty="0">
              <a:cs typeface="Arial" panose="020B0604020202020204" pitchFamily="34" charset="0"/>
            </a:endParaRPr>
          </a:p>
          <a:p>
            <a:pPr marL="0" indent="0" algn="ctr">
              <a:buNone/>
            </a:pPr>
            <a:r>
              <a:rPr lang="es-ES" sz="1800" dirty="0">
                <a:cs typeface="Arial" panose="020B0604020202020204" pitchFamily="34" charset="0"/>
              </a:rPr>
              <a:t>*Nota: Porcentaje de informes semanales recibidos a tiempo durante 2023</a:t>
            </a:r>
          </a:p>
          <a:p>
            <a:pPr marL="0" indent="0">
              <a:buNone/>
            </a:pPr>
            <a:endParaRPr lang="es-ES" altLang="en-US" sz="2000" dirty="0"/>
          </a:p>
          <a:p>
            <a:endParaRPr lang="es-ES" sz="2000" dirty="0"/>
          </a:p>
          <a:p>
            <a:pPr marL="0" indent="0">
              <a:buNone/>
            </a:pPr>
            <a:endParaRPr lang="es-ES" sz="2000" dirty="0"/>
          </a:p>
        </p:txBody>
      </p:sp>
      <p:sp>
        <p:nvSpPr>
          <p:cNvPr id="2" name="Title 1"/>
          <p:cNvSpPr>
            <a:spLocks noGrp="1"/>
          </p:cNvSpPr>
          <p:nvPr>
            <p:ph type="title"/>
          </p:nvPr>
        </p:nvSpPr>
        <p:spPr/>
        <p:txBody>
          <a:bodyPr/>
          <a:lstStyle/>
          <a:p>
            <a:r>
              <a:rPr lang="es-GT" noProof="0" dirty="0"/>
              <a:t>¿Qué hay en su pared? (3/4)</a:t>
            </a:r>
          </a:p>
        </p:txBody>
      </p:sp>
      <p:graphicFrame>
        <p:nvGraphicFramePr>
          <p:cNvPr id="8" name="Chart 7">
            <a:extLst>
              <a:ext uri="{FF2B5EF4-FFF2-40B4-BE49-F238E27FC236}">
                <a16:creationId xmlns:a16="http://schemas.microsoft.com/office/drawing/2014/main" id="{3FA20C70-4331-A167-D7D5-006941C5DBBF}"/>
              </a:ext>
            </a:extLst>
          </p:cNvPr>
          <p:cNvGraphicFramePr/>
          <p:nvPr>
            <p:extLst>
              <p:ext uri="{D42A27DB-BD31-4B8C-83A1-F6EECF244321}">
                <p14:modId xmlns:p14="http://schemas.microsoft.com/office/powerpoint/2010/main" val="260004083"/>
              </p:ext>
            </p:extLst>
          </p:nvPr>
        </p:nvGraphicFramePr>
        <p:xfrm>
          <a:off x="2032000" y="1900719"/>
          <a:ext cx="8128000" cy="43095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4939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2467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898234D-210E-1DB6-2DA9-6D70928F2B95}"/>
              </a:ext>
            </a:extLst>
          </p:cNvPr>
          <p:cNvPicPr>
            <a:picLocks noChangeAspect="1"/>
          </p:cNvPicPr>
          <p:nvPr/>
        </p:nvPicPr>
        <p:blipFill rotWithShape="1">
          <a:blip r:embed="rId3"/>
          <a:srcRect l="590"/>
          <a:stretch/>
        </p:blipFill>
        <p:spPr>
          <a:xfrm>
            <a:off x="2393950" y="1359611"/>
            <a:ext cx="7099300" cy="5327202"/>
          </a:xfrm>
          <a:prstGeom prst="rect">
            <a:avLst/>
          </a:prstGeom>
        </p:spPr>
      </p:pic>
      <p:sp>
        <p:nvSpPr>
          <p:cNvPr id="2" name="Title 1"/>
          <p:cNvSpPr>
            <a:spLocks noGrp="1"/>
          </p:cNvSpPr>
          <p:nvPr>
            <p:ph type="title"/>
          </p:nvPr>
        </p:nvSpPr>
        <p:spPr/>
        <p:txBody>
          <a:bodyPr/>
          <a:lstStyle/>
          <a:p>
            <a:r>
              <a:rPr lang="es-ES" dirty="0"/>
              <a:t>¿Qué hay en su pared? (4/4)</a:t>
            </a:r>
          </a:p>
        </p:txBody>
      </p:sp>
      <p:sp>
        <p:nvSpPr>
          <p:cNvPr id="23" name="Text Placeholder 22">
            <a:extLst>
              <a:ext uri="{FF2B5EF4-FFF2-40B4-BE49-F238E27FC236}">
                <a16:creationId xmlns:a16="http://schemas.microsoft.com/office/drawing/2014/main" id="{FD7BA4D0-7436-631C-E02B-97B4C594908E}"/>
              </a:ext>
            </a:extLst>
          </p:cNvPr>
          <p:cNvSpPr>
            <a:spLocks noGrp="1"/>
          </p:cNvSpPr>
          <p:nvPr>
            <p:ph type="body" sz="quarter" idx="16"/>
          </p:nvPr>
        </p:nvSpPr>
        <p:spPr>
          <a:xfrm>
            <a:off x="5760720" y="6491944"/>
            <a:ext cx="5107874" cy="213157"/>
          </a:xfrm>
          <a:prstGeom prst="rect">
            <a:avLst/>
          </a:prstGeom>
        </p:spPr>
        <p:txBody>
          <a:bodyPr/>
          <a:lstStyle/>
          <a:p>
            <a:pPr marL="0" indent="0">
              <a:buNone/>
            </a:pPr>
            <a:r>
              <a:rPr lang="en-US" sz="1200" dirty="0">
                <a:hlinkClick r:id="rId4"/>
              </a:rPr>
              <a:t>Etiopía: Instantánea humanitaria - febrero de 2024 - Etiopía | </a:t>
            </a:r>
            <a:r>
              <a:rPr lang="en-US" sz="1200" dirty="0" err="1">
                <a:hlinkClick r:id="rId4"/>
              </a:rPr>
              <a:t>ReliefWeb</a:t>
            </a:r>
            <a:endParaRPr lang="en-US" sz="1200" dirty="0"/>
          </a:p>
        </p:txBody>
      </p:sp>
      <p:sp>
        <p:nvSpPr>
          <p:cNvPr id="12" name="AutoShape 2" descr="Technical and vocational training facilities in South Sudan. | Download ...">
            <a:extLst>
              <a:ext uri="{FF2B5EF4-FFF2-40B4-BE49-F238E27FC236}">
                <a16:creationId xmlns:a16="http://schemas.microsoft.com/office/drawing/2014/main" id="{4D351689-B25F-54C9-B912-F6DAC9D32F55}"/>
              </a:ext>
            </a:extLst>
          </p:cNvPr>
          <p:cNvSpPr>
            <a:spLocks noChangeAspect="1" noChangeArrowheads="1"/>
          </p:cNvSpPr>
          <p:nvPr/>
        </p:nvSpPr>
        <p:spPr bwMode="auto">
          <a:xfrm>
            <a:off x="5943600" y="3276600"/>
            <a:ext cx="3225800" cy="3225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TextBox 23">
            <a:extLst>
              <a:ext uri="{FF2B5EF4-FFF2-40B4-BE49-F238E27FC236}">
                <a16:creationId xmlns:a16="http://schemas.microsoft.com/office/drawing/2014/main" id="{06413096-DEDA-6FA0-4E47-84A671C3ADD4}"/>
              </a:ext>
            </a:extLst>
          </p:cNvPr>
          <p:cNvSpPr txBox="1"/>
          <p:nvPr/>
        </p:nvSpPr>
        <p:spPr>
          <a:xfrm>
            <a:off x="7404100" y="1381713"/>
            <a:ext cx="4022852" cy="923330"/>
          </a:xfrm>
          <a:prstGeom prst="rect">
            <a:avLst/>
          </a:prstGeom>
          <a:solidFill>
            <a:schemeClr val="bg1"/>
          </a:solidFill>
        </p:spPr>
        <p:txBody>
          <a:bodyPr wrap="square" rtlCol="0">
            <a:spAutoFit/>
          </a:bodyPr>
          <a:lstStyle/>
          <a:p>
            <a:r>
              <a:rPr lang="es-ES" dirty="0"/>
              <a:t>Total de casos confirmados </a:t>
            </a:r>
            <a:br>
              <a:rPr lang="es-ES" dirty="0"/>
            </a:br>
            <a:r>
              <a:rPr lang="es-ES" dirty="0"/>
              <a:t>de sarampión</a:t>
            </a:r>
          </a:p>
          <a:p>
            <a:r>
              <a:rPr lang="es-ES" dirty="0"/>
              <a:t>1 punto = 100 casos</a:t>
            </a:r>
          </a:p>
        </p:txBody>
      </p:sp>
      <p:sp>
        <p:nvSpPr>
          <p:cNvPr id="25" name="TextBox 24">
            <a:extLst>
              <a:ext uri="{FF2B5EF4-FFF2-40B4-BE49-F238E27FC236}">
                <a16:creationId xmlns:a16="http://schemas.microsoft.com/office/drawing/2014/main" id="{105BBB88-FAE9-1D72-DB68-C763143A7653}"/>
              </a:ext>
            </a:extLst>
          </p:cNvPr>
          <p:cNvSpPr txBox="1"/>
          <p:nvPr/>
        </p:nvSpPr>
        <p:spPr>
          <a:xfrm>
            <a:off x="7404100" y="2316173"/>
            <a:ext cx="3464494" cy="646331"/>
          </a:xfrm>
          <a:prstGeom prst="rect">
            <a:avLst/>
          </a:prstGeom>
          <a:solidFill>
            <a:schemeClr val="bg1"/>
          </a:solidFill>
        </p:spPr>
        <p:txBody>
          <a:bodyPr wrap="square" rtlCol="0">
            <a:spAutoFit/>
          </a:bodyPr>
          <a:lstStyle/>
          <a:p>
            <a:r>
              <a:rPr lang="es-ES" dirty="0"/>
              <a:t>Casos activos de cólera</a:t>
            </a:r>
          </a:p>
          <a:p>
            <a:r>
              <a:rPr lang="es-ES" dirty="0"/>
              <a:t>1 punto = 100 casos</a:t>
            </a:r>
          </a:p>
        </p:txBody>
      </p:sp>
      <p:sp>
        <p:nvSpPr>
          <p:cNvPr id="26" name="TextBox 25">
            <a:extLst>
              <a:ext uri="{FF2B5EF4-FFF2-40B4-BE49-F238E27FC236}">
                <a16:creationId xmlns:a16="http://schemas.microsoft.com/office/drawing/2014/main" id="{498022C7-7802-17DD-6871-FED31F3750CA}"/>
              </a:ext>
            </a:extLst>
          </p:cNvPr>
          <p:cNvSpPr txBox="1"/>
          <p:nvPr/>
        </p:nvSpPr>
        <p:spPr>
          <a:xfrm>
            <a:off x="765048" y="1635837"/>
            <a:ext cx="2901696" cy="1508105"/>
          </a:xfrm>
          <a:prstGeom prst="rect">
            <a:avLst/>
          </a:prstGeom>
          <a:noFill/>
        </p:spPr>
        <p:txBody>
          <a:bodyPr wrap="square" rtlCol="0">
            <a:spAutoFit/>
          </a:bodyPr>
          <a:lstStyle/>
          <a:p>
            <a:r>
              <a:rPr lang="es-ES" sz="2400" b="1" dirty="0"/>
              <a:t>Brotes de enfermedades </a:t>
            </a:r>
            <a:br>
              <a:rPr lang="es-ES" sz="2400" b="1" dirty="0"/>
            </a:br>
            <a:r>
              <a:rPr lang="es-ES" sz="2400" b="1" dirty="0"/>
              <a:t>en Etiopía</a:t>
            </a:r>
          </a:p>
          <a:p>
            <a:r>
              <a:rPr lang="es-ES" sz="2000" dirty="0"/>
              <a:t>Febrero de 2024</a:t>
            </a:r>
          </a:p>
        </p:txBody>
      </p:sp>
    </p:spTree>
    <p:extLst>
      <p:ext uri="{BB962C8B-B14F-4D97-AF65-F5344CB8AC3E}">
        <p14:creationId xmlns:p14="http://schemas.microsoft.com/office/powerpoint/2010/main" val="4197289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Resumen de actividades y </a:t>
            </a:r>
            <a:br>
              <a:rPr lang="es-ES" dirty="0"/>
            </a:br>
            <a:r>
              <a:rPr lang="es-ES" dirty="0"/>
              <a:t>productos requeridos</a:t>
            </a:r>
          </a:p>
        </p:txBody>
      </p:sp>
      <p:graphicFrame>
        <p:nvGraphicFramePr>
          <p:cNvPr id="7" name="Table 6">
            <a:extLst>
              <a:ext uri="{FF2B5EF4-FFF2-40B4-BE49-F238E27FC236}">
                <a16:creationId xmlns:a16="http://schemas.microsoft.com/office/drawing/2014/main" id="{EF32F1AA-95A3-480C-B9DC-D129E3AAEDB0}"/>
              </a:ext>
            </a:extLst>
          </p:cNvPr>
          <p:cNvGraphicFramePr>
            <a:graphicFrameLocks noGrp="1"/>
          </p:cNvGraphicFramePr>
          <p:nvPr>
            <p:extLst>
              <p:ext uri="{D42A27DB-BD31-4B8C-83A1-F6EECF244321}">
                <p14:modId xmlns:p14="http://schemas.microsoft.com/office/powerpoint/2010/main" val="2540015790"/>
              </p:ext>
            </p:extLst>
          </p:nvPr>
        </p:nvGraphicFramePr>
        <p:xfrm>
          <a:off x="838200" y="1984096"/>
          <a:ext cx="10515600" cy="4193415"/>
        </p:xfrm>
        <a:graphic>
          <a:graphicData uri="http://schemas.openxmlformats.org/drawingml/2006/table">
            <a:tbl>
              <a:tblPr firstRow="1" bandRow="1">
                <a:tableStyleId>{68D230F3-CF80-4859-8CE7-A43EE81993B5}</a:tableStyleId>
              </a:tblPr>
              <a:tblGrid>
                <a:gridCol w="5364610">
                  <a:extLst>
                    <a:ext uri="{9D8B030D-6E8A-4147-A177-3AD203B41FA5}">
                      <a16:colId xmlns:a16="http://schemas.microsoft.com/office/drawing/2014/main" val="1320196897"/>
                    </a:ext>
                  </a:extLst>
                </a:gridCol>
                <a:gridCol w="5150990">
                  <a:extLst>
                    <a:ext uri="{9D8B030D-6E8A-4147-A177-3AD203B41FA5}">
                      <a16:colId xmlns:a16="http://schemas.microsoft.com/office/drawing/2014/main" val="4272541231"/>
                    </a:ext>
                  </a:extLst>
                </a:gridCol>
              </a:tblGrid>
              <a:tr h="302240">
                <a:tc>
                  <a:txBody>
                    <a:bodyPr/>
                    <a:lstStyle/>
                    <a:p>
                      <a:pPr marL="0" marR="0" algn="ctr">
                        <a:lnSpc>
                          <a:spcPct val="107000"/>
                        </a:lnSpc>
                        <a:spcBef>
                          <a:spcPts val="0"/>
                        </a:spcBef>
                        <a:spcAft>
                          <a:spcPts val="0"/>
                        </a:spcAft>
                      </a:pPr>
                      <a:r>
                        <a:rPr lang="es-ES" sz="2400" kern="1200" noProof="0" dirty="0">
                          <a:solidFill>
                            <a:sysClr val="windowText" lastClr="000000"/>
                          </a:solidFill>
                          <a:effectLst/>
                        </a:rPr>
                        <a:t>Actividad</a:t>
                      </a:r>
                      <a:endParaRPr lang="es-ES" sz="2400" noProof="0" dirty="0">
                        <a:solidFill>
                          <a:sysClr val="windowText" lastClr="000000"/>
                        </a:solidFill>
                        <a:effectLst/>
                        <a:latin typeface="+mn-lt"/>
                        <a:ea typeface="Calibri" panose="020F0502020204030204" pitchFamily="34" charset="0"/>
                        <a:cs typeface="Calibri" panose="020F0502020204030204" pitchFamily="34" charset="0"/>
                      </a:endParaRPr>
                    </a:p>
                  </a:txBody>
                  <a:tcPr marL="88837" marR="88837" marT="44418" marB="444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gn="ctr">
                        <a:lnSpc>
                          <a:spcPct val="107000"/>
                        </a:lnSpc>
                        <a:spcBef>
                          <a:spcPts val="0"/>
                        </a:spcBef>
                        <a:spcAft>
                          <a:spcPts val="0"/>
                        </a:spcAft>
                      </a:pPr>
                      <a:r>
                        <a:rPr lang="es-ES" sz="2400" kern="1200" noProof="0" dirty="0">
                          <a:solidFill>
                            <a:sysClr val="windowText" lastClr="000000"/>
                          </a:solidFill>
                          <a:effectLst/>
                        </a:rPr>
                        <a:t>Producto</a:t>
                      </a:r>
                      <a:endParaRPr lang="es-ES" sz="2400" noProof="0" dirty="0">
                        <a:solidFill>
                          <a:sysClr val="windowText" lastClr="000000"/>
                        </a:solidFill>
                        <a:effectLst/>
                        <a:latin typeface="+mn-lt"/>
                        <a:ea typeface="Calibri" panose="020F0502020204030204" pitchFamily="34" charset="0"/>
                        <a:cs typeface="Calibri" panose="020F0502020204030204" pitchFamily="34" charset="0"/>
                      </a:endParaRPr>
                    </a:p>
                  </a:txBody>
                  <a:tcPr marL="88837" marR="88837" marT="44418" marB="444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728568"/>
                  </a:ext>
                </a:extLst>
              </a:tr>
              <a:tr h="500204">
                <a:tc>
                  <a:txBody>
                    <a:bodyPr/>
                    <a:lstStyle/>
                    <a:p>
                      <a:pPr marL="0" marR="0">
                        <a:lnSpc>
                          <a:spcPct val="115000"/>
                        </a:lnSpc>
                        <a:spcBef>
                          <a:spcPts val="0"/>
                        </a:spcBef>
                        <a:spcAft>
                          <a:spcPts val="0"/>
                        </a:spcAft>
                      </a:pPr>
                      <a:r>
                        <a:rPr lang="es-ES" sz="2000" kern="1200" noProof="0" dirty="0">
                          <a:solidFill>
                            <a:srgbClr val="000000"/>
                          </a:solidFill>
                          <a:effectLst/>
                          <a:latin typeface="+mn-lt"/>
                          <a:ea typeface="Calibri" panose="020F0502020204030204" pitchFamily="34" charset="0"/>
                          <a:cs typeface="Arial" panose="020B0604020202020204" pitchFamily="34" charset="0"/>
                        </a:rPr>
                        <a:t>Revisar y resumir semanalmente </a:t>
                      </a:r>
                      <a:br>
                        <a:rPr lang="es-ES" sz="2000" kern="1200" noProof="0" dirty="0">
                          <a:solidFill>
                            <a:srgbClr val="000000"/>
                          </a:solidFill>
                          <a:effectLst/>
                          <a:latin typeface="+mn-lt"/>
                          <a:ea typeface="Calibri" panose="020F0502020204030204" pitchFamily="34" charset="0"/>
                          <a:cs typeface="Arial" panose="020B0604020202020204" pitchFamily="34" charset="0"/>
                        </a:rPr>
                      </a:br>
                      <a:r>
                        <a:rPr lang="es-ES" sz="2000" kern="1200" noProof="0" dirty="0">
                          <a:solidFill>
                            <a:srgbClr val="000000"/>
                          </a:solidFill>
                          <a:effectLst/>
                          <a:latin typeface="+mn-lt"/>
                          <a:ea typeface="Calibri" panose="020F0502020204030204" pitchFamily="34" charset="0"/>
                          <a:cs typeface="Arial" panose="020B0604020202020204" pitchFamily="34" charset="0"/>
                        </a:rPr>
                        <a:t>datos de vigilancia</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s-ES" sz="2000" kern="1200" noProof="0" dirty="0">
                          <a:solidFill>
                            <a:srgbClr val="000000"/>
                          </a:solidFill>
                          <a:effectLst/>
                          <a:latin typeface="+mn-lt"/>
                          <a:ea typeface="Calibri" panose="020F0502020204030204" pitchFamily="34" charset="0"/>
                          <a:cs typeface="Arial" panose="020B0604020202020204" pitchFamily="34" charset="0"/>
                        </a:rPr>
                        <a:t>1 informe semanal resumido de la vigilancia</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0869509"/>
                  </a:ext>
                </a:extLst>
              </a:tr>
              <a:tr h="690068">
                <a:tc>
                  <a:txBody>
                    <a:bodyPr/>
                    <a:lstStyle/>
                    <a:p>
                      <a:pPr marL="0" marR="0">
                        <a:lnSpc>
                          <a:spcPct val="115000"/>
                        </a:lnSpc>
                        <a:spcBef>
                          <a:spcPts val="0"/>
                        </a:spcBef>
                        <a:spcAft>
                          <a:spcPts val="0"/>
                        </a:spcAft>
                      </a:pPr>
                      <a:r>
                        <a:rPr lang="es-ES" sz="2000" kern="1200" noProof="0" dirty="0">
                          <a:solidFill>
                            <a:srgbClr val="000000"/>
                          </a:solidFill>
                          <a:effectLst/>
                          <a:latin typeface="+mn-lt"/>
                          <a:ea typeface="Calibri" panose="020F0502020204030204" pitchFamily="34" charset="0"/>
                          <a:cs typeface="Arial" panose="020B0604020202020204" pitchFamily="34" charset="0"/>
                        </a:rPr>
                        <a:t>Llevar a cabo auditorías de calidad de los datos de vigilancia (ACD) y un análisis de Fortalezas, Oportunidades, Debilidades, y Amenazas  (FODA)</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s-ES" sz="2000" kern="1200" noProof="0" dirty="0">
                          <a:solidFill>
                            <a:srgbClr val="000000"/>
                          </a:solidFill>
                          <a:effectLst/>
                          <a:latin typeface="+mn-lt"/>
                          <a:ea typeface="Calibri" panose="020F0502020204030204" pitchFamily="34" charset="0"/>
                          <a:cs typeface="Arial" panose="020B0604020202020204" pitchFamily="34" charset="0"/>
                        </a:rPr>
                        <a:t>3 informes ACD (1 por centro)</a:t>
                      </a:r>
                      <a:endParaRPr lang="es-ES" sz="2000" noProof="0" dirty="0">
                        <a:effectLst/>
                        <a:latin typeface="+mn-lt"/>
                        <a:ea typeface="Calibri" panose="020F0502020204030204" pitchFamily="34" charset="0"/>
                        <a:cs typeface="Arial" panose="020B060402020202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s-ES" sz="2000" kern="1200" noProof="0" dirty="0">
                          <a:solidFill>
                            <a:srgbClr val="000000"/>
                          </a:solidFill>
                          <a:effectLst/>
                          <a:latin typeface="+mn-lt"/>
                          <a:ea typeface="Calibri" panose="020F0502020204030204" pitchFamily="34" charset="0"/>
                          <a:cs typeface="Arial" panose="020B0604020202020204" pitchFamily="34" charset="0"/>
                        </a:rPr>
                        <a:t>1 Cuadro FODA</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9498628"/>
                  </a:ext>
                </a:extLst>
              </a:tr>
              <a:tr h="690068">
                <a:tc>
                  <a:txBody>
                    <a:bodyPr/>
                    <a:lstStyle/>
                    <a:p>
                      <a:pPr marL="0" marR="0">
                        <a:lnSpc>
                          <a:spcPct val="115000"/>
                        </a:lnSpc>
                        <a:spcBef>
                          <a:spcPts val="0"/>
                        </a:spcBef>
                        <a:spcAft>
                          <a:spcPts val="0"/>
                        </a:spcAft>
                      </a:pPr>
                      <a:r>
                        <a:rPr lang="es-ES" sz="2000" kern="1200" noProof="0" dirty="0">
                          <a:solidFill>
                            <a:srgbClr val="000000"/>
                          </a:solidFill>
                          <a:effectLst/>
                          <a:latin typeface="+mn-lt"/>
                          <a:ea typeface="Calibri" panose="020F0502020204030204" pitchFamily="34" charset="0"/>
                          <a:cs typeface="Arial" panose="020B0604020202020204" pitchFamily="34" charset="0"/>
                        </a:rPr>
                        <a:t>Preparar un cuadro resumen de la vigilancia usando el enfoque de Una Sola Salud </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s-ES" sz="2000" kern="1200" noProof="0" dirty="0">
                          <a:solidFill>
                            <a:srgbClr val="000000"/>
                          </a:solidFill>
                          <a:effectLst/>
                          <a:latin typeface="+mn-lt"/>
                          <a:ea typeface="Calibri" panose="020F0502020204030204" pitchFamily="34" charset="0"/>
                          <a:cs typeface="Arial" panose="020B0604020202020204" pitchFamily="34" charset="0"/>
                        </a:rPr>
                        <a:t>Tabla resumen de Vigilancia con enfoque Una Sola Salud </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04469035"/>
                  </a:ext>
                </a:extLst>
              </a:tr>
              <a:tr h="690068">
                <a:tc>
                  <a:txBody>
                    <a:bodyPr/>
                    <a:lstStyle/>
                    <a:p>
                      <a:pPr marL="0" marR="0">
                        <a:lnSpc>
                          <a:spcPct val="115000"/>
                        </a:lnSpc>
                        <a:spcBef>
                          <a:spcPts val="0"/>
                        </a:spcBef>
                        <a:spcAft>
                          <a:spcPts val="0"/>
                        </a:spcAft>
                      </a:pPr>
                      <a:r>
                        <a:rPr lang="es-ES" sz="2000" kern="1200" noProof="0" dirty="0">
                          <a:solidFill>
                            <a:srgbClr val="000000"/>
                          </a:solidFill>
                          <a:effectLst/>
                          <a:latin typeface="+mn-lt"/>
                          <a:ea typeface="Calibri" panose="020F0502020204030204" pitchFamily="34" charset="0"/>
                          <a:cs typeface="Arial" panose="020B0604020202020204" pitchFamily="34" charset="0"/>
                        </a:rPr>
                        <a:t>Visualización de los datos de vigilancia              en su pared</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panose="05050102010706020507" pitchFamily="18" charset="2"/>
                        <a:buChar char=""/>
                      </a:pPr>
                      <a:r>
                        <a:rPr lang="es-ES" sz="2000" kern="1200" noProof="0" dirty="0">
                          <a:solidFill>
                            <a:srgbClr val="000000"/>
                          </a:solidFill>
                          <a:effectLst/>
                          <a:latin typeface="+mn-lt"/>
                          <a:ea typeface="Calibri" panose="020F0502020204030204" pitchFamily="34" charset="0"/>
                          <a:cs typeface="Arial" panose="020B0604020202020204" pitchFamily="34" charset="0"/>
                        </a:rPr>
                        <a:t>Foto de su lugar de trabajo con los datos de vigilancia expuestos</a:t>
                      </a:r>
                      <a:endParaRPr lang="es-ES" sz="2000" noProof="0" dirty="0">
                        <a:effectLst/>
                        <a:latin typeface="+mn-lt"/>
                        <a:ea typeface="Calibri" panose="020F0502020204030204" pitchFamily="34" charset="0"/>
                        <a:cs typeface="Arial" panose="020B0604020202020204" pitchFamily="34" charset="0"/>
                      </a:endParaRPr>
                    </a:p>
                  </a:txBody>
                  <a:tcPr marL="88900" marR="88900" marT="44450" marB="444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7611567"/>
                  </a:ext>
                </a:extLst>
              </a:tr>
            </a:tbl>
          </a:graphicData>
        </a:graphic>
      </p:graphicFrame>
    </p:spTree>
    <p:extLst>
      <p:ext uri="{BB962C8B-B14F-4D97-AF65-F5344CB8AC3E}">
        <p14:creationId xmlns:p14="http://schemas.microsoft.com/office/powerpoint/2010/main" val="4162342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838199" y="1478857"/>
            <a:ext cx="7339150" cy="4639309"/>
          </a:xfrm>
        </p:spPr>
        <p:txBody>
          <a:bodyPr lIns="91440" tIns="45720" rIns="91440" bIns="45720" anchor="t"/>
          <a:lstStyle/>
          <a:p>
            <a:pPr marL="0" indent="0">
              <a:buSzPct val="100000"/>
              <a:buNone/>
            </a:pPr>
            <a:r>
              <a:rPr lang="es-ES" dirty="0">
                <a:cs typeface="Calibri" panose="020F0502020204030204" pitchFamily="34" charset="0"/>
              </a:rPr>
              <a:t>Prácticas rutinarias de vigilancia:</a:t>
            </a:r>
          </a:p>
          <a:p>
            <a:pPr lvl="1">
              <a:buFont typeface="Wingdings" panose="05000000000000000000" pitchFamily="2" charset="2"/>
              <a:buChar char="§"/>
            </a:pPr>
            <a:r>
              <a:rPr lang="es-ES" dirty="0">
                <a:cs typeface="Calibri" panose="020F0502020204030204" pitchFamily="34" charset="0"/>
              </a:rPr>
              <a:t>Vea SUS datos</a:t>
            </a:r>
          </a:p>
          <a:p>
            <a:pPr lvl="1">
              <a:buFont typeface="Wingdings" panose="05000000000000000000" pitchFamily="2" charset="2"/>
              <a:buChar char="§"/>
            </a:pPr>
            <a:r>
              <a:rPr lang="es-ES" dirty="0">
                <a:cs typeface="Calibri" panose="020F0502020204030204" pitchFamily="34" charset="0"/>
              </a:rPr>
              <a:t>Resuma sus datos</a:t>
            </a:r>
          </a:p>
          <a:p>
            <a:pPr lvl="1"/>
            <a:r>
              <a:rPr lang="es-ES" dirty="0">
                <a:cs typeface="Calibri" panose="020F0502020204030204" pitchFamily="34" charset="0"/>
              </a:rPr>
              <a:t>Compare los datos observados con los </a:t>
            </a:r>
            <a:br>
              <a:rPr lang="es-ES" dirty="0">
                <a:cs typeface="Calibri" panose="020F0502020204030204" pitchFamily="34" charset="0"/>
              </a:rPr>
            </a:br>
            <a:r>
              <a:rPr lang="es-ES" dirty="0">
                <a:cs typeface="Calibri" panose="020F0502020204030204" pitchFamily="34" charset="0"/>
              </a:rPr>
              <a:t>datos esperados</a:t>
            </a:r>
          </a:p>
          <a:p>
            <a:pPr lvl="2"/>
            <a:r>
              <a:rPr lang="es-ES" dirty="0">
                <a:cs typeface="Calibri"/>
              </a:rPr>
              <a:t>Datos históricos para la misma zona, </a:t>
            </a:r>
            <a:br>
              <a:rPr lang="es-ES" dirty="0">
                <a:cs typeface="Calibri"/>
              </a:rPr>
            </a:br>
            <a:r>
              <a:rPr lang="es-ES" dirty="0">
                <a:cs typeface="Calibri"/>
              </a:rPr>
              <a:t>periodo de tiempo</a:t>
            </a:r>
          </a:p>
          <a:p>
            <a:pPr lvl="1">
              <a:buFont typeface="Wingdings" panose="05000000000000000000" pitchFamily="2" charset="2"/>
              <a:buChar char="§"/>
            </a:pPr>
            <a:r>
              <a:rPr lang="es-ES" dirty="0">
                <a:cs typeface="Calibri" panose="020F0502020204030204" pitchFamily="34" charset="0"/>
              </a:rPr>
              <a:t>Considere las posibles explicaciones</a:t>
            </a:r>
          </a:p>
          <a:p>
            <a:pPr lvl="1"/>
            <a:r>
              <a:rPr lang="es-ES" dirty="0">
                <a:cs typeface="Calibri"/>
              </a:rPr>
              <a:t>Colabore con otros sectores</a:t>
            </a:r>
          </a:p>
          <a:p>
            <a:pPr lvl="1">
              <a:buFont typeface="Wingdings" panose="05000000000000000000" pitchFamily="2" charset="2"/>
              <a:buChar char="§"/>
            </a:pPr>
            <a:r>
              <a:rPr lang="es-ES" dirty="0">
                <a:cs typeface="Calibri" panose="020F0502020204030204" pitchFamily="34" charset="0"/>
              </a:rPr>
              <a:t>Comunique los resultados, comparta opiniones</a:t>
            </a:r>
          </a:p>
          <a:p>
            <a:pPr lvl="1">
              <a:buFont typeface="Wingdings" panose="05000000000000000000" pitchFamily="2" charset="2"/>
              <a:buChar char="§"/>
            </a:pPr>
            <a:r>
              <a:rPr lang="es-ES" dirty="0">
                <a:cs typeface="Calibri" panose="020F0502020204030204" pitchFamily="34" charset="0"/>
              </a:rPr>
              <a:t>Tome acciones basadas en sus hallazgos</a:t>
            </a:r>
            <a:br>
              <a:rPr lang="es-ES" sz="2400" dirty="0">
                <a:cs typeface="Calibri" panose="020F0502020204030204" pitchFamily="34" charset="0"/>
              </a:rPr>
            </a:br>
            <a:endParaRPr lang="es-ES" sz="2400" dirty="0">
              <a:cs typeface="Calibri" panose="020F0502020204030204" pitchFamily="34" charset="0"/>
            </a:endParaRPr>
          </a:p>
          <a:p>
            <a:endParaRPr lang="es-ES" dirty="0"/>
          </a:p>
        </p:txBody>
      </p:sp>
      <p:sp>
        <p:nvSpPr>
          <p:cNvPr id="2" name="Title 1"/>
          <p:cNvSpPr>
            <a:spLocks noGrp="1"/>
          </p:cNvSpPr>
          <p:nvPr>
            <p:ph type="title"/>
          </p:nvPr>
        </p:nvSpPr>
        <p:spPr/>
        <p:txBody>
          <a:bodyPr/>
          <a:lstStyle/>
          <a:p>
            <a:r>
              <a:rPr lang="es-ES" dirty="0"/>
              <a:t>Vigilancia en acción</a:t>
            </a:r>
          </a:p>
        </p:txBody>
      </p:sp>
      <p:pic>
        <p:nvPicPr>
          <p:cNvPr id="7" name="Picture 6" descr="A picture containing indoor&#10;&#10;Description automatically generated">
            <a:extLst>
              <a:ext uri="{FF2B5EF4-FFF2-40B4-BE49-F238E27FC236}">
                <a16:creationId xmlns:a16="http://schemas.microsoft.com/office/drawing/2014/main" id="{1823BF42-20E9-B5DB-5A0A-A2B44A97A9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327" r="27170" b="11873"/>
          <a:stretch/>
        </p:blipFill>
        <p:spPr>
          <a:xfrm rot="16200000">
            <a:off x="8119298" y="1592930"/>
            <a:ext cx="2648881" cy="4322599"/>
          </a:xfrm>
          <a:prstGeom prst="rect">
            <a:avLst/>
          </a:prstGeom>
          <a:ln>
            <a:solidFill>
              <a:schemeClr val="tx1"/>
            </a:solidFill>
          </a:ln>
        </p:spPr>
      </p:pic>
    </p:spTree>
    <p:extLst>
      <p:ext uri="{BB962C8B-B14F-4D97-AF65-F5344CB8AC3E}">
        <p14:creationId xmlns:p14="http://schemas.microsoft.com/office/powerpoint/2010/main" val="3286639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CAC9F1B4-07F4-4F8F-6443-570B68D560B5}"/>
              </a:ext>
            </a:extLst>
          </p:cNvPr>
          <p:cNvSpPr>
            <a:spLocks noGrp="1"/>
          </p:cNvSpPr>
          <p:nvPr>
            <p:ph sz="half" idx="2"/>
          </p:nvPr>
        </p:nvSpPr>
        <p:spPr/>
        <p:txBody>
          <a:bodyPr lIns="91440" tIns="45720" rIns="91440" bIns="45720" anchor="t"/>
          <a:lstStyle/>
          <a:p>
            <a:pPr>
              <a:defRPr/>
            </a:pPr>
            <a:r>
              <a:rPr lang="es-ES" b="1" i="0" u="none" strike="noStrike" dirty="0">
                <a:solidFill>
                  <a:srgbClr val="000000"/>
                </a:solidFill>
                <a:effectLst/>
                <a:latin typeface="Arial" panose="020B0604020202020204" pitchFamily="34" charset="0"/>
              </a:rPr>
              <a:t>Al final de esta sesión, será capaz de:</a:t>
            </a:r>
            <a:endParaRPr kumimoji="0" lang="es-ES" sz="2800" b="0" i="0" u="none" strike="noStrike" kern="1200" cap="none" spc="0" normalizeH="0" baseline="0" noProof="0" dirty="0">
              <a:ln>
                <a:noFill/>
              </a:ln>
              <a:solidFill>
                <a:prstClr val="black"/>
              </a:solidFill>
              <a:effectLst/>
              <a:uLnTx/>
              <a:uFillTx/>
              <a:latin typeface="Arial"/>
              <a:ea typeface="+mn-ea"/>
              <a:cs typeface="+mn-cs"/>
            </a:endParaRPr>
          </a:p>
          <a:p>
            <a:pPr marL="228600" indent="-228600">
              <a:buFont typeface="Arial" panose="020B0604020202020204" pitchFamily="34" charset="0"/>
              <a:buChar char="•"/>
              <a:defRPr/>
            </a:pPr>
            <a:r>
              <a:rPr kumimoji="0" lang="es-ES" sz="2800" b="0" i="0" u="none" strike="noStrike" kern="1200" cap="none" spc="0" normalizeH="0" baseline="0" noProof="0" dirty="0">
                <a:ln>
                  <a:noFill/>
                </a:ln>
                <a:solidFill>
                  <a:prstClr val="black"/>
                </a:solidFill>
                <a:effectLst/>
                <a:uLnTx/>
                <a:uFillTx/>
                <a:latin typeface="Arial"/>
                <a:ea typeface="+mn-ea"/>
                <a:cs typeface="+mn-cs"/>
              </a:rPr>
              <a:t>Describir las actividades de campo que </a:t>
            </a:r>
            <a:r>
              <a:rPr lang="es-ES" b="0" dirty="0">
                <a:solidFill>
                  <a:prstClr val="black"/>
                </a:solidFill>
                <a:latin typeface="Arial"/>
              </a:rPr>
              <a:t>se llevarán </a:t>
            </a:r>
            <a:r>
              <a:rPr kumimoji="0" lang="es-ES" sz="2800" b="0" i="0" u="none" strike="noStrike" kern="1200" cap="none" spc="0" normalizeH="0" baseline="0" noProof="0" dirty="0">
                <a:ln>
                  <a:noFill/>
                </a:ln>
                <a:solidFill>
                  <a:prstClr val="black"/>
                </a:solidFill>
                <a:effectLst/>
                <a:uLnTx/>
                <a:uFillTx/>
                <a:latin typeface="Arial"/>
                <a:ea typeface="+mn-ea"/>
                <a:cs typeface="+mn-cs"/>
              </a:rPr>
              <a:t>a cabo durante el Intervalo de campo 1</a:t>
            </a:r>
          </a:p>
          <a:p>
            <a:pPr marL="228600" marR="0" lvl="0" indent="-22860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kumimoji="0" lang="es-ES" sz="2800" b="0" i="0" u="none" strike="noStrike" kern="1200" cap="none" spc="0" normalizeH="0" baseline="0" noProof="0" dirty="0">
                <a:ln>
                  <a:noFill/>
                </a:ln>
                <a:solidFill>
                  <a:prstClr val="black"/>
                </a:solidFill>
                <a:effectLst/>
                <a:uLnTx/>
                <a:uFillTx/>
                <a:latin typeface="Arial"/>
                <a:ea typeface="+mn-ea"/>
                <a:cs typeface="+mn-cs"/>
              </a:rPr>
              <a:t>Enumerar los productos de esas actividades</a:t>
            </a:r>
          </a:p>
        </p:txBody>
      </p:sp>
    </p:spTree>
    <p:extLst>
      <p:ext uri="{BB962C8B-B14F-4D97-AF65-F5344CB8AC3E}">
        <p14:creationId xmlns:p14="http://schemas.microsoft.com/office/powerpoint/2010/main" val="2726290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823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537882" y="1478857"/>
            <a:ext cx="5253318" cy="4639309"/>
          </a:xfrm>
        </p:spPr>
        <p:txBody>
          <a:bodyPr/>
          <a:lstStyle/>
          <a:p>
            <a:pPr marL="0">
              <a:buNone/>
            </a:pPr>
            <a:r>
              <a:rPr lang="es-ES" b="1" dirty="0">
                <a:solidFill>
                  <a:srgbClr val="00953A"/>
                </a:solidFill>
              </a:rPr>
              <a:t>Los mentores </a:t>
            </a:r>
            <a:r>
              <a:rPr lang="es-ES" dirty="0"/>
              <a:t>proporcionarán:</a:t>
            </a:r>
          </a:p>
          <a:p>
            <a:pPr lvl="1"/>
            <a:r>
              <a:rPr lang="es-ES" dirty="0"/>
              <a:t>Mentoría a partir de su experiencia sobre el terreno</a:t>
            </a:r>
          </a:p>
          <a:p>
            <a:pPr lvl="1"/>
            <a:r>
              <a:rPr lang="es-ES" dirty="0"/>
              <a:t>Apoyo en la planificación y resolución de problemas</a:t>
            </a:r>
          </a:p>
          <a:p>
            <a:pPr lvl="1"/>
            <a:r>
              <a:rPr lang="es-ES" dirty="0"/>
              <a:t>Revisiones para garantizar la precisión técnica</a:t>
            </a:r>
          </a:p>
          <a:p>
            <a:pPr lvl="1"/>
            <a:r>
              <a:rPr lang="es-ES" dirty="0"/>
              <a:t>Abogacía para el Programa y </a:t>
            </a:r>
            <a:br>
              <a:rPr lang="es-ES" dirty="0"/>
            </a:br>
            <a:r>
              <a:rPr lang="es-ES" dirty="0"/>
              <a:t>para usted</a:t>
            </a:r>
          </a:p>
          <a:p>
            <a:pPr marL="0">
              <a:buNone/>
            </a:pPr>
            <a:endParaRPr lang="es-ES" dirty="0"/>
          </a:p>
        </p:txBody>
      </p:sp>
      <p:sp>
        <p:nvSpPr>
          <p:cNvPr id="2" name="Title 1"/>
          <p:cNvSpPr>
            <a:spLocks noGrp="1"/>
          </p:cNvSpPr>
          <p:nvPr>
            <p:ph type="title"/>
          </p:nvPr>
        </p:nvSpPr>
        <p:spPr/>
        <p:txBody>
          <a:bodyPr/>
          <a:lstStyle/>
          <a:p>
            <a:r>
              <a:rPr lang="es-ES" dirty="0"/>
              <a:t>Orientación y asistencia técnica</a:t>
            </a:r>
          </a:p>
        </p:txBody>
      </p:sp>
      <p:pic>
        <p:nvPicPr>
          <p:cNvPr id="5" name="Picture 4" descr="A group of people talking">
            <a:extLst>
              <a:ext uri="{FF2B5EF4-FFF2-40B4-BE49-F238E27FC236}">
                <a16:creationId xmlns:a16="http://schemas.microsoft.com/office/drawing/2014/main" id="{E07A9551-C483-3F1F-5660-4B7A94BC2B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24" r="1410"/>
          <a:stretch/>
        </p:blipFill>
        <p:spPr>
          <a:xfrm>
            <a:off x="5910557" y="1712968"/>
            <a:ext cx="5914531" cy="4063510"/>
          </a:xfrm>
          <a:prstGeom prst="rect">
            <a:avLst/>
          </a:prstGeom>
          <a:ln>
            <a:solidFill>
              <a:schemeClr val="tx1"/>
            </a:solidFill>
          </a:ln>
        </p:spPr>
      </p:pic>
    </p:spTree>
    <p:extLst>
      <p:ext uri="{BB962C8B-B14F-4D97-AF65-F5344CB8AC3E}">
        <p14:creationId xmlns:p14="http://schemas.microsoft.com/office/powerpoint/2010/main" val="4198402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pPr marL="514350" lvl="1" indent="-514350">
              <a:buClrTx/>
              <a:buFont typeface="+mj-lt"/>
              <a:buAutoNum type="arabicPeriod"/>
            </a:pPr>
            <a:r>
              <a:rPr lang="es-ES" sz="2800" dirty="0">
                <a:cs typeface="Calibri" panose="020F0502020204030204" pitchFamily="34" charset="0"/>
              </a:rPr>
              <a:t>Informe resumido semanal de vigilancia </a:t>
            </a:r>
          </a:p>
          <a:p>
            <a:pPr marL="514350" lvl="1" indent="-514350">
              <a:buClrTx/>
              <a:buFont typeface="+mj-lt"/>
              <a:buAutoNum type="arabicPeriod"/>
            </a:pPr>
            <a:r>
              <a:rPr lang="es-ES" sz="2800" dirty="0">
                <a:cs typeface="Calibri" panose="020F0502020204030204" pitchFamily="34" charset="0"/>
              </a:rPr>
              <a:t>Auditorías de calidad de datos y análisis FODA</a:t>
            </a:r>
          </a:p>
          <a:p>
            <a:pPr marL="514350" lvl="1" indent="-514350">
              <a:buClrTx/>
              <a:buFont typeface="+mj-lt"/>
              <a:buAutoNum type="arabicPeriod"/>
            </a:pPr>
            <a:r>
              <a:rPr lang="es-ES" sz="2800" dirty="0">
                <a:cs typeface="Calibri" panose="020F0502020204030204" pitchFamily="34" charset="0"/>
              </a:rPr>
              <a:t>Cuadro resumen de Vigilancia con enfoque de Una Sola Salud</a:t>
            </a:r>
          </a:p>
          <a:p>
            <a:pPr marL="514350" lvl="1" indent="-514350">
              <a:buClrTx/>
              <a:buFont typeface="+mj-lt"/>
              <a:buAutoNum type="arabicPeriod"/>
            </a:pPr>
            <a:r>
              <a:rPr lang="es-ES" sz="2800" dirty="0">
                <a:cs typeface="Calibri" panose="020F0502020204030204" pitchFamily="34" charset="0"/>
              </a:rPr>
              <a:t>Visualización de datos de vigilancia</a:t>
            </a:r>
          </a:p>
        </p:txBody>
      </p:sp>
      <p:sp>
        <p:nvSpPr>
          <p:cNvPr id="3" name="Title 2"/>
          <p:cNvSpPr>
            <a:spLocks noGrp="1"/>
          </p:cNvSpPr>
          <p:nvPr>
            <p:ph type="title"/>
          </p:nvPr>
        </p:nvSpPr>
        <p:spPr/>
        <p:txBody>
          <a:bodyPr/>
          <a:lstStyle/>
          <a:p>
            <a:r>
              <a:rPr lang="es-ES" dirty="0"/>
              <a:t>Intervalo de campo 1</a:t>
            </a:r>
          </a:p>
        </p:txBody>
      </p:sp>
    </p:spTree>
    <p:extLst>
      <p:ext uri="{BB962C8B-B14F-4D97-AF65-F5344CB8AC3E}">
        <p14:creationId xmlns:p14="http://schemas.microsoft.com/office/powerpoint/2010/main" val="50236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2DD46C-881C-4F40-B3F1-C69A8A5DF82F}"/>
              </a:ext>
            </a:extLst>
          </p:cNvPr>
          <p:cNvSpPr>
            <a:spLocks noGrp="1"/>
          </p:cNvSpPr>
          <p:nvPr>
            <p:ph sz="half" idx="2"/>
          </p:nvPr>
        </p:nvSpPr>
        <p:spPr/>
        <p:txBody>
          <a:bodyPr lIns="91440" tIns="45720" rIns="91440" bIns="45720" anchor="t"/>
          <a:lstStyle/>
          <a:p>
            <a:pPr marL="0" indent="0">
              <a:buNone/>
            </a:pPr>
            <a:r>
              <a:rPr lang="es-ES" dirty="0"/>
              <a:t>Generar informes semanales de vigilancia utilizando la </a:t>
            </a:r>
            <a:r>
              <a:rPr lang="es-ES" b="1" dirty="0"/>
              <a:t>plantilla de informe resumido semanal de vigilancia </a:t>
            </a:r>
            <a:r>
              <a:rPr lang="es-ES" dirty="0"/>
              <a:t>o la plantilla utilizada por el ministerio</a:t>
            </a:r>
          </a:p>
          <a:p>
            <a:pPr lvl="1"/>
            <a:r>
              <a:rPr lang="es-ES" dirty="0"/>
              <a:t>Identificar enfermedades o eventos de salud pública que necesitan ser rastreados o analizados</a:t>
            </a:r>
          </a:p>
          <a:p>
            <a:pPr lvl="1"/>
            <a:r>
              <a:rPr lang="es-ES" dirty="0"/>
              <a:t>Obtener al menos 3 semanas de datos históricos para combinarlos con 3 semanas de datos de campo (es decir, más de 6 semanas en total para las respectivas enfermedades).</a:t>
            </a:r>
          </a:p>
          <a:p>
            <a:pPr marL="0" indent="0">
              <a:buNone/>
            </a:pPr>
            <a:endParaRPr lang="es-ES" dirty="0"/>
          </a:p>
        </p:txBody>
      </p:sp>
      <p:sp>
        <p:nvSpPr>
          <p:cNvPr id="3" name="Title 2"/>
          <p:cNvSpPr>
            <a:spLocks noGrp="1"/>
          </p:cNvSpPr>
          <p:nvPr>
            <p:ph type="title"/>
          </p:nvPr>
        </p:nvSpPr>
        <p:spPr>
          <a:xfrm>
            <a:off x="838200" y="0"/>
            <a:ext cx="10515600" cy="1257300"/>
          </a:xfrm>
        </p:spPr>
        <p:txBody>
          <a:bodyPr/>
          <a:lstStyle/>
          <a:p>
            <a:r>
              <a:rPr lang="es-ES" altLang="en-US" dirty="0">
                <a:ea typeface="ＭＳ Ｐゴシック" pitchFamily="34" charset="-128"/>
              </a:rPr>
              <a:t>Actividad 1: </a:t>
            </a:r>
            <a:r>
              <a:rPr lang="es-ES" dirty="0"/>
              <a:t>Informe resumido semanal de vigilancia (1/2)</a:t>
            </a:r>
          </a:p>
        </p:txBody>
      </p:sp>
    </p:spTree>
    <p:extLst>
      <p:ext uri="{BB962C8B-B14F-4D97-AF65-F5344CB8AC3E}">
        <p14:creationId xmlns:p14="http://schemas.microsoft.com/office/powerpoint/2010/main" val="82713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2DD46C-881C-4F40-B3F1-C69A8A5DF82F}"/>
              </a:ext>
            </a:extLst>
          </p:cNvPr>
          <p:cNvSpPr>
            <a:spLocks noGrp="1"/>
          </p:cNvSpPr>
          <p:nvPr>
            <p:ph sz="half" idx="2"/>
          </p:nvPr>
        </p:nvSpPr>
        <p:spPr>
          <a:xfrm>
            <a:off x="838200" y="1478857"/>
            <a:ext cx="5151119" cy="4639309"/>
          </a:xfrm>
        </p:spPr>
        <p:txBody>
          <a:bodyPr/>
          <a:lstStyle/>
          <a:p>
            <a:pPr marL="0" indent="0">
              <a:buNone/>
            </a:pPr>
            <a:r>
              <a:rPr lang="es-ES" dirty="0"/>
              <a:t>Tras generar el informe, los participantes deberán:</a:t>
            </a:r>
          </a:p>
          <a:p>
            <a:pPr lvl="1"/>
            <a:r>
              <a:rPr lang="es-ES" dirty="0"/>
              <a:t>Adoptar medidas para la enfermedad de declaración obligatoria o el evento de salud pública</a:t>
            </a:r>
          </a:p>
          <a:p>
            <a:pPr lvl="1"/>
            <a:r>
              <a:rPr lang="es-ES" dirty="0"/>
              <a:t>Resumir los resultados </a:t>
            </a:r>
          </a:p>
          <a:p>
            <a:pPr lvl="1"/>
            <a:r>
              <a:rPr lang="es-ES" dirty="0"/>
              <a:t>Preparar una presentación</a:t>
            </a:r>
          </a:p>
          <a:p>
            <a:pPr lvl="1"/>
            <a:r>
              <a:rPr lang="es-ES" dirty="0"/>
              <a:t>Presentarla durante el Taller 2</a:t>
            </a:r>
          </a:p>
          <a:p>
            <a:pPr marL="0" indent="0">
              <a:buNone/>
            </a:pPr>
            <a:endParaRPr lang="es-ES" dirty="0"/>
          </a:p>
        </p:txBody>
      </p:sp>
      <p:sp>
        <p:nvSpPr>
          <p:cNvPr id="7" name="Title 2">
            <a:extLst>
              <a:ext uri="{FF2B5EF4-FFF2-40B4-BE49-F238E27FC236}">
                <a16:creationId xmlns:a16="http://schemas.microsoft.com/office/drawing/2014/main" id="{935D91F9-E277-7427-6481-D1712449B3B8}"/>
              </a:ext>
            </a:extLst>
          </p:cNvPr>
          <p:cNvSpPr>
            <a:spLocks noGrp="1"/>
          </p:cNvSpPr>
          <p:nvPr>
            <p:ph type="title"/>
          </p:nvPr>
        </p:nvSpPr>
        <p:spPr>
          <a:xfrm>
            <a:off x="838200" y="0"/>
            <a:ext cx="10515600" cy="1257300"/>
          </a:xfrm>
        </p:spPr>
        <p:txBody>
          <a:bodyPr/>
          <a:lstStyle/>
          <a:p>
            <a:r>
              <a:rPr lang="es-ES" altLang="en-US" dirty="0">
                <a:ea typeface="ＭＳ Ｐゴシック" pitchFamily="34" charset="-128"/>
              </a:rPr>
              <a:t>Actividad 1: </a:t>
            </a:r>
            <a:r>
              <a:rPr lang="es-ES" dirty="0"/>
              <a:t>Informe resumido semanal de vigilancia (2/2)</a:t>
            </a:r>
          </a:p>
        </p:txBody>
      </p:sp>
      <p:pic>
        <p:nvPicPr>
          <p:cNvPr id="5" name="Picture 4" descr="A picture containing person, indoor&#10;&#10;Description automatically generated">
            <a:extLst>
              <a:ext uri="{FF2B5EF4-FFF2-40B4-BE49-F238E27FC236}">
                <a16:creationId xmlns:a16="http://schemas.microsoft.com/office/drawing/2014/main" id="{C96D4994-34DB-9C7B-D291-F68D36B3E7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711" t="21564" b="12956"/>
          <a:stretch/>
        </p:blipFill>
        <p:spPr>
          <a:xfrm>
            <a:off x="6051431" y="1834396"/>
            <a:ext cx="5302369" cy="3928230"/>
          </a:xfrm>
          <a:prstGeom prst="rect">
            <a:avLst/>
          </a:prstGeom>
          <a:ln>
            <a:solidFill>
              <a:schemeClr val="tx1"/>
            </a:solidFill>
          </a:ln>
        </p:spPr>
      </p:pic>
    </p:spTree>
    <p:extLst>
      <p:ext uri="{BB962C8B-B14F-4D97-AF65-F5344CB8AC3E}">
        <p14:creationId xmlns:p14="http://schemas.microsoft.com/office/powerpoint/2010/main" val="1347778434"/>
      </p:ext>
    </p:extLst>
  </p:cSld>
  <p:clrMapOvr>
    <a:masterClrMapping/>
  </p:clrMapOvr>
</p:sld>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ff0146-47b4-4d51-8c1c-03266fcd63a2">
      <Terms xmlns="http://schemas.microsoft.com/office/infopath/2007/PartnerControls"/>
    </lcf76f155ced4ddcb4097134ff3c332f>
    <TaxCatchAll xmlns="cd03f174-a395-49eb-8ee9-8d943e22f40d" xsi:nil="true"/>
    <SharedWithUsers xmlns="cd03f174-a395-49eb-8ee9-8d943e22f40d">
      <UserInfo>
        <DisplayName>Quick, Linda (CDC/DDPHSIS/CGH/DGHP)</DisplayName>
        <AccountId>49</AccountId>
        <AccountType/>
      </UserInfo>
    </SharedWithUsers>
    <ForReference xmlns="52ff0146-47b4-4d51-8c1c-03266fcd63a2">false</ForReference>
  </documentManagement>
</p:properties>
</file>

<file path=customXml/itemProps1.xml><?xml version="1.0" encoding="utf-8"?>
<ds:datastoreItem xmlns:ds="http://schemas.openxmlformats.org/officeDocument/2006/customXml" ds:itemID="{AF3F4698-45AD-4C50-96AE-317E6E9C1372}">
  <ds:schemaRefs>
    <ds:schemaRef ds:uri="http://schemas.microsoft.com/sharepoint/v3/contenttype/forms"/>
  </ds:schemaRefs>
</ds:datastoreItem>
</file>

<file path=customXml/itemProps2.xml><?xml version="1.0" encoding="utf-8"?>
<ds:datastoreItem xmlns:ds="http://schemas.openxmlformats.org/officeDocument/2006/customXml" ds:itemID="{987C4423-230E-42EF-8640-52031B82BBC1}"/>
</file>

<file path=customXml/itemProps3.xml><?xml version="1.0" encoding="utf-8"?>
<ds:datastoreItem xmlns:ds="http://schemas.openxmlformats.org/officeDocument/2006/customXml" ds:itemID="{6098E97C-CFC5-4536-BFCB-15B930EF0173}">
  <ds:schemaRefs>
    <ds:schemaRef ds:uri="http://purl.org/dc/elements/1.1/"/>
    <ds:schemaRef ds:uri="cd03f174-a395-49eb-8ee9-8d943e22f40d"/>
    <ds:schemaRef ds:uri="http://www.w3.org/XML/1998/namespace"/>
    <ds:schemaRef ds:uri="http://schemas.microsoft.com/office/infopath/2007/PartnerControls"/>
    <ds:schemaRef ds:uri="http://schemas.microsoft.com/office/2006/documentManagement/types"/>
    <ds:schemaRef ds:uri="http://purl.org/dc/terms/"/>
    <ds:schemaRef ds:uri="http://schemas.microsoft.com/office/2006/metadata/properties"/>
    <ds:schemaRef ds:uri="http://purl.org/dc/dcmitype/"/>
    <ds:schemaRef ds:uri="http://schemas.openxmlformats.org/package/2006/metadata/core-properties"/>
    <ds:schemaRef ds:uri="52ff0146-47b4-4d51-8c1c-03266fcd63a2"/>
  </ds:schemaRefs>
</ds:datastoreItem>
</file>

<file path=docProps/app.xml><?xml version="1.0" encoding="utf-8"?>
<Properties xmlns="http://schemas.openxmlformats.org/officeDocument/2006/extended-properties" xmlns:vt="http://schemas.openxmlformats.org/officeDocument/2006/docPropsVTypes">
  <Template>Spanish_Template_12_6_2024</Template>
  <TotalTime>39940</TotalTime>
  <Words>6125</Words>
  <Application>Microsoft Office PowerPoint</Application>
  <PresentationFormat>Widescreen</PresentationFormat>
  <Paragraphs>674</Paragraphs>
  <Slides>32</Slides>
  <Notes>32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32</vt:i4>
      </vt:variant>
    </vt:vector>
  </HeadingPairs>
  <TitlesOfParts>
    <vt:vector size="44" baseType="lpstr">
      <vt:lpstr>ＭＳ Ｐゴシック</vt:lpstr>
      <vt:lpstr>Arial</vt:lpstr>
      <vt:lpstr>Arial Re</vt:lpstr>
      <vt:lpstr>Calibri</vt:lpstr>
      <vt:lpstr>Courier New</vt:lpstr>
      <vt:lpstr>Franklin Gothic Medium</vt:lpstr>
      <vt:lpstr>Franklin Gothic Medium Cond</vt:lpstr>
      <vt:lpstr>Georgia</vt:lpstr>
      <vt:lpstr>Symbol</vt:lpstr>
      <vt:lpstr>Times New Roman</vt:lpstr>
      <vt:lpstr>Wingdings</vt:lpstr>
      <vt:lpstr>Spanish_Template_12_6_2024</vt:lpstr>
      <vt:lpstr>PowerPoint Presentation</vt:lpstr>
      <vt:lpstr>Guía de actividades de campo</vt:lpstr>
      <vt:lpstr>PowerPoint Presentation</vt:lpstr>
      <vt:lpstr>PowerPoint Presentation</vt:lpstr>
      <vt:lpstr>PowerPoint Presentation</vt:lpstr>
      <vt:lpstr>Orientación y asistencia técnica</vt:lpstr>
      <vt:lpstr>Intervalo de campo 1</vt:lpstr>
      <vt:lpstr>Actividad 1: Informe resumido semanal de vigilancia (1/2)</vt:lpstr>
      <vt:lpstr>Actividad 1: Informe resumido semanal de vigilancia (2/2)</vt:lpstr>
      <vt:lpstr>4 Secciones de un informe resumido semanal de vigilancia</vt:lpstr>
      <vt:lpstr>Sección 1. Lo más destacado de la semana</vt:lpstr>
      <vt:lpstr>Sección 2. Oportunidad y completitud (1/2)</vt:lpstr>
      <vt:lpstr>Sección 2. Oportunidad y completitud (2/2)</vt:lpstr>
      <vt:lpstr>PowerPoint Presentation</vt:lpstr>
      <vt:lpstr>Sección 3. Reporte de enfermedades</vt:lpstr>
      <vt:lpstr>Sección 4. Enfoque de la enfermedad [a su elección] (1/2)</vt:lpstr>
      <vt:lpstr>Sección 4. Enfoque de la enfermedad [a su elección] (2/2)</vt:lpstr>
      <vt:lpstr>Actividad 2: Auditoría de calidad de datos  </vt:lpstr>
      <vt:lpstr>Importancia de las auditorías de calidad de datos</vt:lpstr>
      <vt:lpstr>Auditoría de calidad de datos (ACD) (1/2)</vt:lpstr>
      <vt:lpstr>Auditoría de calidad de datos (ACD) (2/2)</vt:lpstr>
      <vt:lpstr>Análisis FODA</vt:lpstr>
      <vt:lpstr>Actividad 3: Tabla resumen de la vigilancia con enfoque de Una Sola Salud</vt:lpstr>
      <vt:lpstr>Ejemplos</vt:lpstr>
      <vt:lpstr>Actividad 4: Informática de salud pública - Visualización de datos de vigilancia</vt:lpstr>
      <vt:lpstr>¿Está en su pared?</vt:lpstr>
      <vt:lpstr>¿Qué hay en su pared? (1/4)</vt:lpstr>
      <vt:lpstr>¿Qué hay en su pared? (2/4)</vt:lpstr>
      <vt:lpstr>¿Qué hay en su pared? (3/4)</vt:lpstr>
      <vt:lpstr>¿Qué hay en su pared? (4/4)</vt:lpstr>
      <vt:lpstr>Resumen de actividades y  productos requeridos</vt:lpstr>
      <vt:lpstr>Vigilancia en acción</vt:lpstr>
    </vt:vector>
  </TitlesOfParts>
  <Company>EpiNorth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Matching in Case-Control Studies</dc:title>
  <dc:creator>Richard C. Dicker</dc:creator>
  <cp:keywords>, docId:D3D8AC5590E9C39CF82FD3B8201E77DE</cp:keywords>
  <cp:lastModifiedBy>Gallagher, Darby (CDC/GHC/DGHP)</cp:lastModifiedBy>
  <cp:revision>304</cp:revision>
  <cp:lastPrinted>2020-02-28T15:38:37Z</cp:lastPrinted>
  <dcterms:created xsi:type="dcterms:W3CDTF">2005-08-29T16:54:09Z</dcterms:created>
  <dcterms:modified xsi:type="dcterms:W3CDTF">2026-03-05T23:21:46Z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2025-04-01T22:25:45Z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a8178d99-af63-4eb2-b65b-04fdfaf38edc</vt:lpwstr>
  </property>
  <property fmtid="{D5CDD505-2E9C-101B-9397-08002B2CF9AE}" pid="10" name="MSIP_Label_7b94a7b8-f06c-4dfe-bdcc-9b548fd58c31_ContentBits">
    <vt:lpwstr>0</vt:lpwstr>
  </property>
</Properties>
</file>